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59" r:id="rId5"/>
    <p:sldId id="261" r:id="rId6"/>
    <p:sldId id="260" r:id="rId7"/>
    <p:sldId id="262" r:id="rId8"/>
    <p:sldId id="276" r:id="rId9"/>
    <p:sldId id="263" r:id="rId10"/>
    <p:sldId id="264" r:id="rId11"/>
    <p:sldId id="265" r:id="rId12"/>
    <p:sldId id="266" r:id="rId13"/>
    <p:sldId id="277" r:id="rId14"/>
    <p:sldId id="267" r:id="rId15"/>
    <p:sldId id="268" r:id="rId16"/>
    <p:sldId id="269" r:id="rId17"/>
    <p:sldId id="270" r:id="rId18"/>
    <p:sldId id="271" r:id="rId19"/>
    <p:sldId id="272" r:id="rId20"/>
    <p:sldId id="273" r:id="rId21"/>
    <p:sldId id="274" r:id="rId22"/>
    <p:sldId id="27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0214" autoAdjust="0"/>
  </p:normalViewPr>
  <p:slideViewPr>
    <p:cSldViewPr>
      <p:cViewPr>
        <p:scale>
          <a:sx n="76" d="100"/>
          <a:sy n="76" d="100"/>
        </p:scale>
        <p:origin x="-1206" y="13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67BB71-E0A0-4CAC-9FFE-374D785D2002}" type="datetimeFigureOut">
              <a:rPr lang="en-US" smtClean="0"/>
              <a:pPr/>
              <a:t>6/25/2019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7104B5-39CD-4B48-A475-65CBD3E75817}" type="slidenum">
              <a:rPr lang="en-US" smtClean="0"/>
              <a:pPr/>
              <a:t>‹#›</a:t>
            </a:fld>
            <a:endParaRPr lang="en-US" dirty="0"/>
          </a:p>
        </p:txBody>
      </p:sp>
    </p:spTree>
    <p:extLst>
      <p:ext uri="{BB962C8B-B14F-4D97-AF65-F5344CB8AC3E}">
        <p14:creationId xmlns:p14="http://schemas.microsoft.com/office/powerpoint/2010/main" xmlns="" val="1556800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MYB Company is an emerging, registered and certified company.  It is a privately owned company located in Riyadh city, Saudi Arabia. The company has a strong and determined management team recruited based on professional qualifications. MYB Company was initiated on March 15, 2019. MYB Company founder was fascinated to utilize the evident business opportunity caused by lack of adequate baby powder detergent products, among others in the context of Riyadh city and the surrounding areas. </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2</a:t>
            </a:fld>
            <a:endParaRPr lang="en-US" dirty="0"/>
          </a:p>
        </p:txBody>
      </p:sp>
    </p:spTree>
    <p:extLst>
      <p:ext uri="{BB962C8B-B14F-4D97-AF65-F5344CB8AC3E}">
        <p14:creationId xmlns:p14="http://schemas.microsoft.com/office/powerpoint/2010/main" xmlns="" val="939601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MYB Company is a determined company, and its operations are bound to a couple of mission statements which acts as a concept map for its core operations to attain adorable market share. MYB Company is committed to being a market leader by availing quality product and superior services to our customers and giving feedback for even higher standards for our products (Chernev, 2015). It aims to become a company that consistently focuses on its superior technological competences to provide varied innovative solutions to meet our customer needs. Also, MYB’s mission is to become a company that makes an effort to attain the topmost standards in corporate ethics in serving society.</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3</a:t>
            </a:fld>
            <a:endParaRPr lang="en-US" dirty="0"/>
          </a:p>
        </p:txBody>
      </p:sp>
    </p:spTree>
    <p:extLst>
      <p:ext uri="{BB962C8B-B14F-4D97-AF65-F5344CB8AC3E}">
        <p14:creationId xmlns:p14="http://schemas.microsoft.com/office/powerpoint/2010/main" xmlns="" val="124483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tends to show an understanding of the implications of the current technological edge as a roadmap to its affiliated business activities. For that reason, MYB Company aspires to be a world class organization and a global player in detergents and cleaning industry. The company strives for excellent services to its customers. Also, aspires to attain increased flexibility and the ability to carry out an international business transaction.</a:t>
            </a:r>
          </a:p>
        </p:txBody>
      </p:sp>
      <p:sp>
        <p:nvSpPr>
          <p:cNvPr id="4" name="Slide Number Placeholder 3"/>
          <p:cNvSpPr>
            <a:spLocks noGrp="1"/>
          </p:cNvSpPr>
          <p:nvPr>
            <p:ph type="sldNum" sz="quarter" idx="10"/>
          </p:nvPr>
        </p:nvSpPr>
        <p:spPr/>
        <p:txBody>
          <a:bodyPr/>
          <a:lstStyle/>
          <a:p>
            <a:fld id="{967104B5-39CD-4B48-A475-65CBD3E75817}" type="slidenum">
              <a:rPr lang="en-US" smtClean="0"/>
              <a:pPr/>
              <a:t>4</a:t>
            </a:fld>
            <a:endParaRPr lang="en-US" dirty="0"/>
          </a:p>
        </p:txBody>
      </p:sp>
    </p:spTree>
    <p:extLst>
      <p:ext uri="{BB962C8B-B14F-4D97-AF65-F5344CB8AC3E}">
        <p14:creationId xmlns:p14="http://schemas.microsoft.com/office/powerpoint/2010/main" xmlns="" val="3986231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MYB is formulated for a refreshing clean with the finest non-chemical materials and provided with a safe, soft, unique and dermatologically tested formula.</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5</a:t>
            </a:fld>
            <a:endParaRPr lang="en-US" dirty="0"/>
          </a:p>
        </p:txBody>
      </p:sp>
    </p:spTree>
    <p:extLst>
      <p:ext uri="{BB962C8B-B14F-4D97-AF65-F5344CB8AC3E}">
        <p14:creationId xmlns:p14="http://schemas.microsoft.com/office/powerpoint/2010/main" xmlns="" val="1815728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target customers are highly segmented. It strives to provide detergent and cleaning products to mothers who have babies who are less than two years of age. It also aims at meeting the cleaning needs of mommies whose children are of ages 2 to 6 years. However, other ages have also been found to make use of MYB to meet their needs and thus extending MYB’s customer segments.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6</a:t>
            </a:fld>
            <a:endParaRPr lang="en-US" dirty="0"/>
          </a:p>
        </p:txBody>
      </p:sp>
    </p:spTree>
    <p:extLst>
      <p:ext uri="{BB962C8B-B14F-4D97-AF65-F5344CB8AC3E}">
        <p14:creationId xmlns:p14="http://schemas.microsoft.com/office/powerpoint/2010/main" xmlns="" val="3496311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MYB Company has adopted effective marketing strategies to allow the company to chase its vision and mission. These pricing strategies include cost and pricing strategy where it calculates the cost and adds to a mark-up (McDONALD, 2016). Another strategy is a competitive pricing strategy, a strategy in which products are produced based on the competitor’s charge. Value-based pricing strategy is used to price products based on the quality of the product and the customer’s worth. Also, price skimming pricing strategy is used to assess market potential by pricing high and lowering it as the market develops. MYB Company marketing team also applies penetration pricing strategy in the most competitive markets by setting a low price to enter a competitive market and raising it later</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7</a:t>
            </a:fld>
            <a:endParaRPr lang="en-US" dirty="0"/>
          </a:p>
        </p:txBody>
      </p:sp>
    </p:spTree>
    <p:extLst>
      <p:ext uri="{BB962C8B-B14F-4D97-AF65-F5344CB8AC3E}">
        <p14:creationId xmlns:p14="http://schemas.microsoft.com/office/powerpoint/2010/main" xmlns="" val="3317128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chart represent a brief summary of MYB Company  SWOT analysis.</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8</a:t>
            </a:fld>
            <a:endParaRPr lang="en-US" dirty="0"/>
          </a:p>
        </p:txBody>
      </p:sp>
    </p:spTree>
    <p:extLst>
      <p:ext uri="{BB962C8B-B14F-4D97-AF65-F5344CB8AC3E}">
        <p14:creationId xmlns:p14="http://schemas.microsoft.com/office/powerpoint/2010/main" xmlns="" val="3480378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MYB Company is growing at an alarming rate due to its well-defined strengths. The company is endowed with sufficient and constantly increasing capital, which allows it to offer quality products and services. Qualified and motivated employees help in attaining the firm’s goals promptly. The company has innovative production methods which magnify the potential for new designs (McDONALD, 2016).</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9</a:t>
            </a:fld>
            <a:endParaRPr lang="en-US" dirty="0"/>
          </a:p>
        </p:txBody>
      </p:sp>
    </p:spTree>
    <p:extLst>
      <p:ext uri="{BB962C8B-B14F-4D97-AF65-F5344CB8AC3E}">
        <p14:creationId xmlns:p14="http://schemas.microsoft.com/office/powerpoint/2010/main" xmlns="" val="1852559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Although MYB Company has some adorable strengths, it has some core weaknesses to address. As such, MYB Company lacks adequate experience in detergent and cleaning industry since it is an emerging company. The firm has lacked expertise in distribution to baby products, and hence the majority of its distribution channels end up becoming a cost to the firm. The company has no experience in marketing fashionable products due to poor advertising practices. Undefined way of giving feedback to the customer and this limits customer care services.</a:t>
            </a:r>
          </a:p>
        </p:txBody>
      </p:sp>
      <p:sp>
        <p:nvSpPr>
          <p:cNvPr id="4" name="Slide Number Placeholder 3"/>
          <p:cNvSpPr>
            <a:spLocks noGrp="1"/>
          </p:cNvSpPr>
          <p:nvPr>
            <p:ph type="sldNum" sz="quarter" idx="10"/>
          </p:nvPr>
        </p:nvSpPr>
        <p:spPr/>
        <p:txBody>
          <a:bodyPr/>
          <a:lstStyle/>
          <a:p>
            <a:fld id="{967104B5-39CD-4B48-A475-65CBD3E75817}" type="slidenum">
              <a:rPr lang="en-US" smtClean="0"/>
              <a:pPr/>
              <a:t>10</a:t>
            </a:fld>
            <a:endParaRPr lang="en-US" dirty="0"/>
          </a:p>
        </p:txBody>
      </p:sp>
    </p:spTree>
    <p:extLst>
      <p:ext uri="{BB962C8B-B14F-4D97-AF65-F5344CB8AC3E}">
        <p14:creationId xmlns:p14="http://schemas.microsoft.com/office/powerpoint/2010/main" xmlns="" val="331135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MYB’s core opportunities include large market which provides a wide array of customer segmentation. The market is growing faster than the firm’s current sales, and this creates a room for advancement in products and service provision (Fahy &amp; Jobber, 2015). There is an increasing number of households in Riyadh and the entire Saudi. Ultimately, MYB’s customer demand for fashionable baby products has established a demand for innovative products.</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11</a:t>
            </a:fld>
            <a:endParaRPr lang="en-US" dirty="0"/>
          </a:p>
        </p:txBody>
      </p:sp>
    </p:spTree>
    <p:extLst>
      <p:ext uri="{BB962C8B-B14F-4D97-AF65-F5344CB8AC3E}">
        <p14:creationId xmlns:p14="http://schemas.microsoft.com/office/powerpoint/2010/main" xmlns="" val="2307974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chart provides a list of competitor companies in the detergent and cleaning industry of Saudi </a:t>
            </a:r>
            <a:r>
              <a:rPr lang="en-US" baseline="0" dirty="0" err="1" smtClean="0"/>
              <a:t>arabia</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12</a:t>
            </a:fld>
            <a:endParaRPr lang="en-US" dirty="0"/>
          </a:p>
        </p:txBody>
      </p:sp>
    </p:spTree>
    <p:extLst>
      <p:ext uri="{BB962C8B-B14F-4D97-AF65-F5344CB8AC3E}">
        <p14:creationId xmlns:p14="http://schemas.microsoft.com/office/powerpoint/2010/main" xmlns="" val="1566278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Detergent and cleaning industry of Saudi Arabia is endowed with many competitive firms which are dedicated to providing adequate cleaning services. The detergent market is valued to be  30 billion SR. In this setting, Pigeon Company comes out as the most pronounced MYB’s competitor.</a:t>
            </a:r>
          </a:p>
        </p:txBody>
      </p:sp>
      <p:sp>
        <p:nvSpPr>
          <p:cNvPr id="4" name="Slide Number Placeholder 3"/>
          <p:cNvSpPr>
            <a:spLocks noGrp="1"/>
          </p:cNvSpPr>
          <p:nvPr>
            <p:ph type="sldNum" sz="quarter" idx="10"/>
          </p:nvPr>
        </p:nvSpPr>
        <p:spPr/>
        <p:txBody>
          <a:bodyPr/>
          <a:lstStyle/>
          <a:p>
            <a:fld id="{967104B5-39CD-4B48-A475-65CBD3E75817}" type="slidenum">
              <a:rPr lang="en-US" smtClean="0"/>
              <a:pPr/>
              <a:t>13</a:t>
            </a:fld>
            <a:endParaRPr lang="en-US" dirty="0"/>
          </a:p>
        </p:txBody>
      </p:sp>
    </p:spTree>
    <p:extLst>
      <p:ext uri="{BB962C8B-B14F-4D97-AF65-F5344CB8AC3E}">
        <p14:creationId xmlns:p14="http://schemas.microsoft.com/office/powerpoint/2010/main" xmlns="" val="3595207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Pigeon Company is determined to redeem its operational vision and mission through acute dissemination of quality services. The company has adopted a competitive pricing strategy to lower the effects of competitors pricing (Fahy &amp; Jobber, 2015). The firm believes that customers have a varied taste on values, and hence, value-based pricing strategy helps in meeting the tastes of customers differently. The company also seeks to grow in this competitive market and hence, penetration pricing strategy has been deemed effective as such, its products are lowly priced to allow penetration in the competitive market.</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14</a:t>
            </a:fld>
            <a:endParaRPr lang="en-US" dirty="0"/>
          </a:p>
        </p:txBody>
      </p:sp>
    </p:spTree>
    <p:extLst>
      <p:ext uri="{BB962C8B-B14F-4D97-AF65-F5344CB8AC3E}">
        <p14:creationId xmlns:p14="http://schemas.microsoft.com/office/powerpoint/2010/main" xmlns="" val="3329006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Pigeon Company is endowed with reputable, innovative production methods which enables it to produce a new product which meets the needs of its customers (Fahy &amp; Jobber, 2015). The company has experience in distribution channels. It has good pricing strategies, and this boosts its competitive capabilities.</a:t>
            </a:r>
          </a:p>
          <a:p>
            <a:pPr marL="0" indent="0">
              <a:buNone/>
            </a:pPr>
            <a:r>
              <a:rPr lang="en-US" dirty="0" smtClean="0">
                <a:solidFill>
                  <a:schemeClr val="tx1"/>
                </a:solidFill>
              </a:rPr>
              <a:t>In regards to weaknesses, Pigeon company has been experiencing a shortage of personnel, and it lacks well-defined marketing products.</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15</a:t>
            </a:fld>
            <a:endParaRPr lang="en-US" dirty="0"/>
          </a:p>
        </p:txBody>
      </p:sp>
    </p:spTree>
    <p:extLst>
      <p:ext uri="{BB962C8B-B14F-4D97-AF65-F5344CB8AC3E}">
        <p14:creationId xmlns:p14="http://schemas.microsoft.com/office/powerpoint/2010/main" xmlns="" val="4246406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Pigeon Company has the opportunity to diversify its services to mothers and other consumers of baby powder detergents. Pigeon Company has also recorded a growing customer’s demand for baby powder products. However, the company has been challenged with strong competition in the entire industry (Chaudhary et al., 2018). Such an aspect has reduced the firm’s productivity and difficulties in accessing the increased market share. There is ease of market entry in the entire industry.</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16</a:t>
            </a:fld>
            <a:endParaRPr lang="en-US" dirty="0"/>
          </a:p>
        </p:txBody>
      </p:sp>
    </p:spTree>
    <p:extLst>
      <p:ext uri="{BB962C8B-B14F-4D97-AF65-F5344CB8AC3E}">
        <p14:creationId xmlns:p14="http://schemas.microsoft.com/office/powerpoint/2010/main" xmlns="" val="3302543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Pigeon Company is committed to meet the needs of its customers. Its major focus group is mothers who have babies of ages two years and below.</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17</a:t>
            </a:fld>
            <a:endParaRPr lang="en-US" dirty="0"/>
          </a:p>
        </p:txBody>
      </p:sp>
    </p:spTree>
    <p:extLst>
      <p:ext uri="{BB962C8B-B14F-4D97-AF65-F5344CB8AC3E}">
        <p14:creationId xmlns:p14="http://schemas.microsoft.com/office/powerpoint/2010/main" xmlns="" val="3833985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core marketing objective include attaining increase the firm’s market share by 3% in the first year.  The company aims at attaining sales, which are over 7 million dollars in the first year after launching the new MYB detergent.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18</a:t>
            </a:fld>
            <a:endParaRPr lang="en-US" dirty="0"/>
          </a:p>
        </p:txBody>
      </p:sp>
    </p:spTree>
    <p:extLst>
      <p:ext uri="{BB962C8B-B14F-4D97-AF65-F5344CB8AC3E}">
        <p14:creationId xmlns:p14="http://schemas.microsoft.com/office/powerpoint/2010/main" xmlns="" val="3377770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MYB Company’s marketing strategies are well outlined. As such, the company’s Chief Executive Officer will introduce a new MYB detergent while updating the entire team and the company about the company mission and vision. MYB Company will apply penetration pricing by pricing its products lower to seek acceptability and penetration in the market (Chaudhary et al., 2018). The company strategizes to offer extensive advertising services to ensure increased publicity of the product. Also, expanded distribution is underscored to increase market penetration. </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19</a:t>
            </a:fld>
            <a:endParaRPr lang="en-US" dirty="0"/>
          </a:p>
        </p:txBody>
      </p:sp>
    </p:spTree>
    <p:extLst>
      <p:ext uri="{BB962C8B-B14F-4D97-AF65-F5344CB8AC3E}">
        <p14:creationId xmlns:p14="http://schemas.microsoft.com/office/powerpoint/2010/main" xmlns="" val="618205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MYB’s action plan based on the marketing 4P’s. Regarding the product, the MYB detergent will be produced in 3 different designs of 110g, 500g, and 1500g to serve the customer with variety and hence meet their demands (Chernev, 2015). The products will be lowly priced with a suggested retail price of 4 SR, 14 SR and 35 SR for 110g-500g-1500g packets respectively. Regarding place, MYB Company distribution will place MYB detergents in at least 75 percent of locations in Saudi Arabia. Finally, MYB Company will complement promotion by hiring sales trainer will be hired to train the sales force in the new product. Four sales representatives will be hired to assist in the development of new distribution outlets and that extensive advertisement bloggers through will be put into consideration.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20</a:t>
            </a:fld>
            <a:endParaRPr lang="en-US" dirty="0"/>
          </a:p>
        </p:txBody>
      </p:sp>
    </p:spTree>
    <p:extLst>
      <p:ext uri="{BB962C8B-B14F-4D97-AF65-F5344CB8AC3E}">
        <p14:creationId xmlns:p14="http://schemas.microsoft.com/office/powerpoint/2010/main" xmlns="" val="3831192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stands a chance to shine in this competitive industry. MYB Company may encounter increased market share. The company may encounter challenging in tracking market tastes in MYB product. Creativity and innovative designs must be embraced in Saudi Arabia and overseas.</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21</a:t>
            </a:fld>
            <a:endParaRPr lang="en-US" dirty="0"/>
          </a:p>
        </p:txBody>
      </p:sp>
    </p:spTree>
    <p:extLst>
      <p:ext uri="{BB962C8B-B14F-4D97-AF65-F5344CB8AC3E}">
        <p14:creationId xmlns:p14="http://schemas.microsoft.com/office/powerpoint/2010/main" xmlns="" val="175660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A0030-B8DE-4251-B2FD-6EF3A1788325}" type="slidenum">
              <a:rPr lang="en-US" smtClean="0"/>
              <a:pPr/>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A0030-B8DE-4251-B2FD-6EF3A1788325}" type="slidenum">
              <a:rPr lang="en-US" smtClean="0"/>
              <a:pPr/>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A0030-B8DE-4251-B2FD-6EF3A1788325}" type="slidenum">
              <a:rPr lang="en-US" smtClean="0"/>
              <a:pPr/>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703DB778-B7DF-49C9-B780-3D59CDF77D35}" type="datetimeFigureOut">
              <a:rPr lang="en-US" smtClean="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03DB778-B7DF-49C9-B780-3D59CDF77D35}" type="datetimeFigureOut">
              <a:rPr lang="en-US" smtClean="0"/>
              <a:pPr/>
              <a:t>6/25/2019</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3A5A0030-B8DE-4251-B2FD-6EF3A1788325}" type="slidenum">
              <a:rPr lang="en-US" smtClean="0"/>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981200"/>
            <a:ext cx="8229600" cy="2057400"/>
          </a:xfrm>
        </p:spPr>
        <p:txBody>
          <a:bodyPr>
            <a:noAutofit/>
          </a:bodyPr>
          <a:lstStyle/>
          <a:p>
            <a:r>
              <a:rPr lang="en-US" sz="2800" dirty="0">
                <a:solidFill>
                  <a:schemeClr val="tx1"/>
                </a:solidFill>
              </a:rPr>
              <a:t>Marketing P</a:t>
            </a:r>
            <a:r>
              <a:rPr lang="en-US" sz="2800" dirty="0" smtClean="0">
                <a:solidFill>
                  <a:schemeClr val="tx1"/>
                </a:solidFill>
              </a:rPr>
              <a:t>lan</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MYB </a:t>
            </a:r>
            <a:r>
              <a:rPr lang="en-US" sz="2800" dirty="0">
                <a:solidFill>
                  <a:schemeClr val="tx1"/>
                </a:solidFill>
              </a:rPr>
              <a:t>Detergent</a:t>
            </a:r>
          </a:p>
        </p:txBody>
      </p:sp>
    </p:spTree>
    <p:extLst>
      <p:ext uri="{BB962C8B-B14F-4D97-AF65-F5344CB8AC3E}">
        <p14:creationId xmlns:p14="http://schemas.microsoft.com/office/powerpoint/2010/main" xmlns="" val="1127175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A Brief about MYB Company</a:t>
            </a:r>
          </a:p>
        </p:txBody>
      </p:sp>
      <p:sp>
        <p:nvSpPr>
          <p:cNvPr id="4" name="Content Placeholder 3"/>
          <p:cNvSpPr>
            <a:spLocks noGrp="1"/>
          </p:cNvSpPr>
          <p:nvPr>
            <p:ph sz="quarter" idx="13"/>
          </p:nvPr>
        </p:nvSpPr>
        <p:spPr>
          <a:xfrm>
            <a:off x="685800" y="1981200"/>
            <a:ext cx="3822192" cy="3447288"/>
          </a:xfrm>
        </p:spPr>
        <p:txBody>
          <a:bodyPr>
            <a:normAutofit lnSpcReduction="10000"/>
          </a:bodyPr>
          <a:lstStyle/>
          <a:p>
            <a:r>
              <a:rPr lang="en-US" sz="2000" dirty="0">
                <a:solidFill>
                  <a:schemeClr val="tx1"/>
                </a:solidFill>
              </a:rPr>
              <a:t>MYB Company is an emerging, registered and certified company.</a:t>
            </a:r>
          </a:p>
          <a:p>
            <a:r>
              <a:rPr lang="en-US" sz="2000" dirty="0">
                <a:solidFill>
                  <a:schemeClr val="tx1"/>
                </a:solidFill>
              </a:rPr>
              <a:t>MYB Company is a privately owned company.</a:t>
            </a:r>
          </a:p>
          <a:p>
            <a:r>
              <a:rPr lang="en-US" sz="2000" dirty="0">
                <a:solidFill>
                  <a:schemeClr val="tx1"/>
                </a:solidFill>
              </a:rPr>
              <a:t>MYB Company is located in Riyadh city, Saudi Arabia.</a:t>
            </a:r>
          </a:p>
          <a:p>
            <a:r>
              <a:rPr lang="en-US" sz="2000" dirty="0">
                <a:solidFill>
                  <a:schemeClr val="tx1"/>
                </a:solidFill>
              </a:rPr>
              <a:t>The company has a strong and determined management team.</a:t>
            </a:r>
          </a:p>
          <a:p>
            <a:r>
              <a:rPr lang="en-US" sz="2000" dirty="0">
                <a:solidFill>
                  <a:schemeClr val="tx1"/>
                </a:solidFill>
              </a:rPr>
              <a:t>MYB Company was initiated on March 15, 2019</a:t>
            </a:r>
            <a:r>
              <a:rPr lang="en-US" sz="2000" dirty="0" smtClean="0">
                <a:solidFill>
                  <a:schemeClr val="tx1"/>
                </a:solidFill>
              </a:rPr>
              <a:t>.</a:t>
            </a:r>
            <a:endParaRPr lang="en-US" sz="2000" dirty="0">
              <a:solidFill>
                <a:schemeClr val="tx1"/>
              </a:solidFill>
            </a:endParaRPr>
          </a:p>
        </p:txBody>
      </p:sp>
      <p:pic>
        <p:nvPicPr>
          <p:cNvPr id="6" name="Content Placeholder 5"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597137" y="1828800"/>
            <a:ext cx="3932510" cy="3505200"/>
          </a:xfrm>
        </p:spPr>
      </p:pic>
    </p:spTree>
    <p:extLst>
      <p:ext uri="{BB962C8B-B14F-4D97-AF65-F5344CB8AC3E}">
        <p14:creationId xmlns:p14="http://schemas.microsoft.com/office/powerpoint/2010/main" xmlns="" val="3300624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Mission Statement</a:t>
            </a:r>
            <a:br>
              <a:rPr lang="en-US" sz="2800" dirty="0">
                <a:solidFill>
                  <a:schemeClr val="tx1"/>
                </a:solidFill>
              </a:rPr>
            </a:br>
            <a:endParaRPr lang="en-US" sz="2800" dirty="0">
              <a:solidFill>
                <a:schemeClr val="tx1"/>
              </a:solidFill>
            </a:endParaRPr>
          </a:p>
        </p:txBody>
      </p:sp>
      <p:sp>
        <p:nvSpPr>
          <p:cNvPr id="2" name="Content Placeholder 1"/>
          <p:cNvSpPr>
            <a:spLocks noGrp="1"/>
          </p:cNvSpPr>
          <p:nvPr>
            <p:ph sz="quarter" idx="13"/>
          </p:nvPr>
        </p:nvSpPr>
        <p:spPr>
          <a:xfrm>
            <a:off x="762000" y="1447800"/>
            <a:ext cx="3822192" cy="5181600"/>
          </a:xfrm>
        </p:spPr>
        <p:txBody>
          <a:bodyPr>
            <a:noAutofit/>
          </a:bodyPr>
          <a:lstStyle/>
          <a:p>
            <a:r>
              <a:rPr lang="en-US" sz="2000" dirty="0" smtClean="0">
                <a:solidFill>
                  <a:schemeClr val="tx1"/>
                </a:solidFill>
              </a:rPr>
              <a:t>To </a:t>
            </a:r>
            <a:r>
              <a:rPr lang="en-US" sz="2000" dirty="0">
                <a:solidFill>
                  <a:schemeClr val="tx1"/>
                </a:solidFill>
              </a:rPr>
              <a:t>be a market leader by availing quality product and superior services to our customers and giving feedback for even higher standards for our products (Chernev, 2015).</a:t>
            </a:r>
          </a:p>
          <a:p>
            <a:r>
              <a:rPr lang="en-US" sz="2000" dirty="0">
                <a:solidFill>
                  <a:schemeClr val="tx1"/>
                </a:solidFill>
              </a:rPr>
              <a:t>To be a company that consistently focuses on its superior technological competences to provide different innovative solutions to meet our customer needs.</a:t>
            </a:r>
          </a:p>
          <a:p>
            <a:r>
              <a:rPr lang="en-US" sz="2000" dirty="0">
                <a:solidFill>
                  <a:schemeClr val="tx1"/>
                </a:solidFill>
              </a:rPr>
              <a:t>To be a company that makes an effort to attain the topmost standards in corporate ethics in serving society</a:t>
            </a:r>
            <a:r>
              <a:rPr lang="en-US" sz="2000" dirty="0" smtClean="0">
                <a:solidFill>
                  <a:schemeClr val="tx1"/>
                </a:solidFill>
              </a:rPr>
              <a:t>.</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876800" y="2209800"/>
            <a:ext cx="3575272" cy="3079112"/>
          </a:xfrm>
        </p:spPr>
      </p:pic>
    </p:spTree>
    <p:extLst>
      <p:ext uri="{BB962C8B-B14F-4D97-AF65-F5344CB8AC3E}">
        <p14:creationId xmlns:p14="http://schemas.microsoft.com/office/powerpoint/2010/main" xmlns="" val="2032179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133600"/>
            <a:ext cx="7408333" cy="3450696"/>
          </a:xfrm>
        </p:spPr>
        <p:txBody>
          <a:bodyPr>
            <a:normAutofit/>
          </a:bodyPr>
          <a:lstStyle/>
          <a:p>
            <a:r>
              <a:rPr lang="en-US" sz="2000" dirty="0" smtClean="0">
                <a:solidFill>
                  <a:schemeClr val="tx1"/>
                </a:solidFill>
              </a:rPr>
              <a:t>MYB </a:t>
            </a:r>
            <a:r>
              <a:rPr lang="en-US" sz="2000" dirty="0">
                <a:solidFill>
                  <a:schemeClr val="tx1"/>
                </a:solidFill>
              </a:rPr>
              <a:t>Company aspires to be a world class organization and a global player </a:t>
            </a:r>
            <a:r>
              <a:rPr lang="en-US" sz="2000" dirty="0" smtClean="0">
                <a:solidFill>
                  <a:schemeClr val="tx1"/>
                </a:solidFill>
              </a:rPr>
              <a:t>in </a:t>
            </a:r>
            <a:r>
              <a:rPr lang="en-US" sz="2000" dirty="0">
                <a:solidFill>
                  <a:schemeClr val="tx1"/>
                </a:solidFill>
              </a:rPr>
              <a:t>detergents and cleaning industry.</a:t>
            </a:r>
          </a:p>
          <a:p>
            <a:r>
              <a:rPr lang="en-US" sz="2000" dirty="0">
                <a:solidFill>
                  <a:schemeClr val="tx1"/>
                </a:solidFill>
              </a:rPr>
              <a:t>MYB Company strives for excellent services to its customers.</a:t>
            </a:r>
          </a:p>
          <a:p>
            <a:r>
              <a:rPr lang="en-US" sz="2000" dirty="0">
                <a:solidFill>
                  <a:schemeClr val="tx1"/>
                </a:solidFill>
              </a:rPr>
              <a:t>MYB Company aspires to attain increased flexibility and the ability to carry out an international business transaction.</a:t>
            </a:r>
          </a:p>
          <a:p>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Vision</a:t>
            </a:r>
            <a:br>
              <a:rPr lang="en-US" sz="2800" dirty="0">
                <a:solidFill>
                  <a:schemeClr val="tx1"/>
                </a:solidFill>
              </a:rPr>
            </a:br>
            <a:endParaRPr lang="en-US" sz="2800" dirty="0"/>
          </a:p>
        </p:txBody>
      </p:sp>
    </p:spTree>
    <p:extLst>
      <p:ext uri="{BB962C8B-B14F-4D97-AF65-F5344CB8AC3E}">
        <p14:creationId xmlns:p14="http://schemas.microsoft.com/office/powerpoint/2010/main" xmlns="" val="3979370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Product Description</a:t>
            </a:r>
            <a:br>
              <a:rPr lang="en-US" sz="2800" dirty="0">
                <a:solidFill>
                  <a:schemeClr val="tx1"/>
                </a:solidFill>
              </a:rPr>
            </a:br>
            <a:endParaRPr lang="en-US" sz="2800" dirty="0"/>
          </a:p>
        </p:txBody>
      </p:sp>
      <p:sp>
        <p:nvSpPr>
          <p:cNvPr id="2" name="Content Placeholder 1"/>
          <p:cNvSpPr>
            <a:spLocks noGrp="1"/>
          </p:cNvSpPr>
          <p:nvPr>
            <p:ph sz="quarter" idx="13"/>
          </p:nvPr>
        </p:nvSpPr>
        <p:spPr>
          <a:xfrm>
            <a:off x="1524000" y="2667000"/>
            <a:ext cx="3822192" cy="2971800"/>
          </a:xfrm>
        </p:spPr>
        <p:txBody>
          <a:bodyPr>
            <a:normAutofit/>
          </a:bodyPr>
          <a:lstStyle/>
          <a:p>
            <a:r>
              <a:rPr lang="en-US" sz="2000" dirty="0" smtClean="0">
                <a:solidFill>
                  <a:schemeClr val="tx1"/>
                </a:solidFill>
              </a:rPr>
              <a:t>MYB detergent</a:t>
            </a:r>
            <a:endParaRPr lang="en-US" sz="2000" dirty="0">
              <a:solidFill>
                <a:schemeClr val="tx1"/>
              </a:solidFill>
            </a:endParaRPr>
          </a:p>
          <a:p>
            <a:pPr marL="0" indent="0">
              <a:buNone/>
            </a:pP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800600" y="2743200"/>
            <a:ext cx="3581400" cy="3276600"/>
          </a:xfrm>
        </p:spPr>
      </p:pic>
    </p:spTree>
    <p:extLst>
      <p:ext uri="{BB962C8B-B14F-4D97-AF65-F5344CB8AC3E}">
        <p14:creationId xmlns:p14="http://schemas.microsoft.com/office/powerpoint/2010/main" xmlns="" val="226863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Targeted customers</a:t>
            </a:r>
            <a:br>
              <a:rPr lang="en-US" sz="2800" dirty="0">
                <a:solidFill>
                  <a:schemeClr val="tx1"/>
                </a:solidFill>
              </a:rPr>
            </a:br>
            <a:endParaRPr lang="en-US" sz="2800" dirty="0"/>
          </a:p>
        </p:txBody>
      </p:sp>
      <p:sp>
        <p:nvSpPr>
          <p:cNvPr id="2" name="Content Placeholder 1"/>
          <p:cNvSpPr>
            <a:spLocks noGrp="1"/>
          </p:cNvSpPr>
          <p:nvPr>
            <p:ph sz="quarter" idx="13"/>
          </p:nvPr>
        </p:nvSpPr>
        <p:spPr/>
        <p:txBody>
          <a:bodyPr>
            <a:normAutofit/>
          </a:bodyPr>
          <a:lstStyle/>
          <a:p>
            <a:r>
              <a:rPr lang="en-US" sz="2000" dirty="0" smtClean="0">
                <a:solidFill>
                  <a:schemeClr val="tx1"/>
                </a:solidFill>
              </a:rPr>
              <a:t>Mothers </a:t>
            </a:r>
            <a:r>
              <a:rPr lang="en-US" sz="2000" dirty="0">
                <a:solidFill>
                  <a:schemeClr val="tx1"/>
                </a:solidFill>
              </a:rPr>
              <a:t>who have children (aged 2 to 6 years).</a:t>
            </a:r>
          </a:p>
          <a:p>
            <a:r>
              <a:rPr lang="en-US" sz="2000" dirty="0">
                <a:solidFill>
                  <a:schemeClr val="tx1"/>
                </a:solidFill>
              </a:rPr>
              <a:t>Mothers who have babies (less than two years)</a:t>
            </a:r>
          </a:p>
          <a:p>
            <a:pPr marL="0" indent="0">
              <a:buNone/>
            </a:pP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645025" y="3025573"/>
            <a:ext cx="3822700" cy="2754717"/>
          </a:xfrm>
        </p:spPr>
      </p:pic>
    </p:spTree>
    <p:extLst>
      <p:ext uri="{BB962C8B-B14F-4D97-AF65-F5344CB8AC3E}">
        <p14:creationId xmlns:p14="http://schemas.microsoft.com/office/powerpoint/2010/main" xmlns="" val="250370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Pricing strategy</a:t>
            </a:r>
            <a:br>
              <a:rPr lang="en-US" sz="2800" dirty="0">
                <a:solidFill>
                  <a:schemeClr val="tx1"/>
                </a:solidFill>
              </a:rPr>
            </a:br>
            <a:endParaRPr lang="en-US" sz="2800" dirty="0"/>
          </a:p>
        </p:txBody>
      </p:sp>
      <p:sp>
        <p:nvSpPr>
          <p:cNvPr id="2" name="Content Placeholder 1"/>
          <p:cNvSpPr>
            <a:spLocks noGrp="1"/>
          </p:cNvSpPr>
          <p:nvPr>
            <p:ph sz="quarter" idx="13"/>
          </p:nvPr>
        </p:nvSpPr>
        <p:spPr>
          <a:xfrm>
            <a:off x="685800" y="2133600"/>
            <a:ext cx="3822192" cy="3447288"/>
          </a:xfrm>
        </p:spPr>
        <p:txBody>
          <a:bodyPr>
            <a:normAutofit/>
          </a:bodyPr>
          <a:lstStyle/>
          <a:p>
            <a:pPr marL="0" indent="0">
              <a:buNone/>
            </a:pPr>
            <a:r>
              <a:rPr lang="en-US" sz="2000" dirty="0" smtClean="0">
                <a:solidFill>
                  <a:schemeClr val="tx1"/>
                </a:solidFill>
              </a:rPr>
              <a:t>These </a:t>
            </a:r>
            <a:r>
              <a:rPr lang="en-US" sz="2000" dirty="0">
                <a:solidFill>
                  <a:schemeClr val="tx1"/>
                </a:solidFill>
              </a:rPr>
              <a:t>pricing strategies include:</a:t>
            </a:r>
          </a:p>
          <a:p>
            <a:pPr lvl="1"/>
            <a:r>
              <a:rPr lang="en-US" sz="2000" dirty="0">
                <a:solidFill>
                  <a:schemeClr val="tx1"/>
                </a:solidFill>
              </a:rPr>
              <a:t>Cost and pricing strategy.</a:t>
            </a:r>
          </a:p>
          <a:p>
            <a:pPr lvl="1"/>
            <a:r>
              <a:rPr lang="en-US" sz="2000" dirty="0">
                <a:solidFill>
                  <a:schemeClr val="tx1"/>
                </a:solidFill>
              </a:rPr>
              <a:t>Competitive pricing strategy</a:t>
            </a:r>
          </a:p>
          <a:p>
            <a:pPr lvl="1"/>
            <a:r>
              <a:rPr lang="en-US" sz="2000" dirty="0">
                <a:solidFill>
                  <a:schemeClr val="tx1"/>
                </a:solidFill>
              </a:rPr>
              <a:t>Value-based pricing strategy</a:t>
            </a:r>
          </a:p>
          <a:p>
            <a:pPr lvl="1"/>
            <a:r>
              <a:rPr lang="en-US" sz="2000" dirty="0">
                <a:solidFill>
                  <a:schemeClr val="tx1"/>
                </a:solidFill>
              </a:rPr>
              <a:t>Price skimming (McDONALD, 2016)</a:t>
            </a:r>
          </a:p>
          <a:p>
            <a:pPr lvl="1"/>
            <a:r>
              <a:rPr lang="en-US" sz="2000" dirty="0">
                <a:solidFill>
                  <a:schemeClr val="tx1"/>
                </a:solidFill>
              </a:rPr>
              <a:t>Penetration strategy</a:t>
            </a:r>
          </a:p>
          <a:p>
            <a:pPr marL="0" indent="0">
              <a:buNone/>
            </a:pPr>
            <a:r>
              <a:rPr lang="en-US" sz="2000" dirty="0" smtClean="0">
                <a:solidFill>
                  <a:schemeClr val="tx1"/>
                </a:solidFill>
              </a:rPr>
              <a:t>. </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876800" y="2667000"/>
            <a:ext cx="3267371" cy="3124200"/>
          </a:xfrm>
        </p:spPr>
      </p:pic>
    </p:spTree>
    <p:extLst>
      <p:ext uri="{BB962C8B-B14F-4D97-AF65-F5344CB8AC3E}">
        <p14:creationId xmlns:p14="http://schemas.microsoft.com/office/powerpoint/2010/main" xmlns="" val="32793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2550977484"/>
              </p:ext>
            </p:extLst>
          </p:nvPr>
        </p:nvGraphicFramePr>
        <p:xfrm>
          <a:off x="914400" y="1905001"/>
          <a:ext cx="7256464" cy="4724400"/>
        </p:xfrm>
        <a:graphic>
          <a:graphicData uri="http://schemas.openxmlformats.org/drawingml/2006/table">
            <a:tbl>
              <a:tblPr firstRow="1" bandRow="1">
                <a:tableStyleId>{5C22544A-7EE6-4342-B048-85BDC9FD1C3A}</a:tableStyleId>
              </a:tblPr>
              <a:tblGrid>
                <a:gridCol w="3209201"/>
                <a:gridCol w="4047263"/>
              </a:tblGrid>
              <a:tr h="2164080">
                <a:tc>
                  <a:txBody>
                    <a:bodyPr/>
                    <a:lstStyle/>
                    <a:p>
                      <a:pPr marL="0" indent="0" algn="ctr">
                        <a:buNone/>
                      </a:pPr>
                      <a:r>
                        <a:rPr lang="en-US" sz="1800" b="0" dirty="0" smtClean="0">
                          <a:solidFill>
                            <a:schemeClr val="tx1"/>
                          </a:solidFill>
                        </a:rPr>
                        <a:t>Strengths</a:t>
                      </a:r>
                    </a:p>
                    <a:p>
                      <a:pPr marL="285750" indent="-285750">
                        <a:buFont typeface="Wingdings" pitchFamily="2" charset="2"/>
                        <a:buChar char="v"/>
                      </a:pPr>
                      <a:r>
                        <a:rPr lang="en-US" sz="1800" b="0" dirty="0" smtClean="0">
                          <a:solidFill>
                            <a:schemeClr val="tx1"/>
                          </a:solidFill>
                        </a:rPr>
                        <a:t>Capital endowment</a:t>
                      </a:r>
                    </a:p>
                    <a:p>
                      <a:pPr marL="285750" indent="-285750">
                        <a:buFont typeface="Wingdings" pitchFamily="2" charset="2"/>
                        <a:buChar char="v"/>
                      </a:pPr>
                      <a:r>
                        <a:rPr lang="en-US" sz="1800" b="0" dirty="0" smtClean="0">
                          <a:solidFill>
                            <a:schemeClr val="tx1"/>
                          </a:solidFill>
                        </a:rPr>
                        <a:t>Qualified and motivated employees</a:t>
                      </a:r>
                    </a:p>
                    <a:p>
                      <a:pPr marL="285750" indent="-285750">
                        <a:buFont typeface="Wingdings" pitchFamily="2" charset="2"/>
                        <a:buChar char="v"/>
                      </a:pPr>
                      <a:r>
                        <a:rPr lang="en-US" sz="1800" b="0" dirty="0" smtClean="0">
                          <a:solidFill>
                            <a:schemeClr val="tx1"/>
                          </a:solidFill>
                        </a:rPr>
                        <a:t>Innovative production methods</a:t>
                      </a:r>
                      <a:endParaRPr lang="en-US" b="0" dirty="0"/>
                    </a:p>
                  </a:txBody>
                  <a:tcPr/>
                </a:tc>
                <a:tc>
                  <a:txBody>
                    <a:bodyPr/>
                    <a:lstStyle/>
                    <a:p>
                      <a:pPr marL="0" indent="0" algn="ctr">
                        <a:buNone/>
                      </a:pPr>
                      <a:r>
                        <a:rPr lang="en-US" sz="1800" b="0" dirty="0" smtClean="0">
                          <a:solidFill>
                            <a:schemeClr val="tx1"/>
                          </a:solidFill>
                        </a:rPr>
                        <a:t>Weaknesses</a:t>
                      </a:r>
                    </a:p>
                    <a:p>
                      <a:pPr marL="285750" indent="-285750">
                        <a:buFont typeface="Wingdings" pitchFamily="2" charset="2"/>
                        <a:buChar char="v"/>
                      </a:pPr>
                      <a:r>
                        <a:rPr lang="en-US" sz="1800" b="0" dirty="0" smtClean="0">
                          <a:solidFill>
                            <a:schemeClr val="tx1"/>
                          </a:solidFill>
                        </a:rPr>
                        <a:t>No experience in detergent and cleaning industry</a:t>
                      </a:r>
                    </a:p>
                    <a:p>
                      <a:pPr marL="285750" indent="-285750">
                        <a:buFont typeface="Wingdings" pitchFamily="2" charset="2"/>
                        <a:buChar char="v"/>
                      </a:pPr>
                      <a:r>
                        <a:rPr lang="en-US" sz="1800" b="0" dirty="0" smtClean="0">
                          <a:solidFill>
                            <a:schemeClr val="tx1"/>
                          </a:solidFill>
                        </a:rPr>
                        <a:t>No experience in distributing</a:t>
                      </a:r>
                      <a:r>
                        <a:rPr lang="en-US" sz="1800" b="0" baseline="0" dirty="0" smtClean="0">
                          <a:solidFill>
                            <a:schemeClr val="tx1"/>
                          </a:solidFill>
                        </a:rPr>
                        <a:t> </a:t>
                      </a:r>
                      <a:r>
                        <a:rPr lang="en-US" sz="1800" b="0" dirty="0" smtClean="0">
                          <a:solidFill>
                            <a:schemeClr val="tx1"/>
                          </a:solidFill>
                        </a:rPr>
                        <a:t>products</a:t>
                      </a:r>
                    </a:p>
                    <a:p>
                      <a:pPr marL="285750" indent="-285750">
                        <a:buFont typeface="Wingdings" pitchFamily="2" charset="2"/>
                        <a:buChar char="v"/>
                      </a:pPr>
                      <a:r>
                        <a:rPr lang="en-US" sz="1800" b="0" dirty="0" smtClean="0">
                          <a:solidFill>
                            <a:schemeClr val="tx1"/>
                          </a:solidFill>
                        </a:rPr>
                        <a:t>No experience in marketing products</a:t>
                      </a:r>
                    </a:p>
                    <a:p>
                      <a:pPr marL="285750" indent="-285750">
                        <a:buFont typeface="Wingdings" pitchFamily="2" charset="2"/>
                        <a:buChar char="v"/>
                      </a:pPr>
                      <a:r>
                        <a:rPr lang="en-US" sz="1800" b="0" dirty="0" smtClean="0">
                          <a:solidFill>
                            <a:schemeClr val="tx1"/>
                          </a:solidFill>
                        </a:rPr>
                        <a:t>Undefined way of giving</a:t>
                      </a:r>
                      <a:r>
                        <a:rPr lang="en-US" sz="1800" b="0" baseline="0" dirty="0" smtClean="0">
                          <a:solidFill>
                            <a:schemeClr val="tx1"/>
                          </a:solidFill>
                        </a:rPr>
                        <a:t> </a:t>
                      </a:r>
                      <a:r>
                        <a:rPr lang="en-US" sz="1800" b="0" dirty="0" smtClean="0">
                          <a:solidFill>
                            <a:schemeClr val="tx1"/>
                          </a:solidFill>
                        </a:rPr>
                        <a:t>feedback to the customer</a:t>
                      </a:r>
                      <a:endParaRPr lang="en-US" sz="1800" b="0" dirty="0">
                        <a:solidFill>
                          <a:schemeClr val="tx1"/>
                        </a:solidFill>
                      </a:endParaRPr>
                    </a:p>
                  </a:txBody>
                  <a:tcPr/>
                </a:tc>
              </a:tr>
              <a:tr h="2326532">
                <a:tc>
                  <a:txBody>
                    <a:bodyPr/>
                    <a:lstStyle/>
                    <a:p>
                      <a:pPr marL="0" indent="0" algn="ctr">
                        <a:buNone/>
                      </a:pPr>
                      <a:r>
                        <a:rPr lang="en-US" dirty="0" smtClean="0">
                          <a:solidFill>
                            <a:schemeClr val="tx1"/>
                          </a:solidFill>
                        </a:rPr>
                        <a:t>Opportunities</a:t>
                      </a:r>
                    </a:p>
                    <a:p>
                      <a:pPr marL="285750" indent="-285750">
                        <a:buFont typeface="Wingdings" pitchFamily="2" charset="2"/>
                        <a:buChar char="v"/>
                      </a:pPr>
                      <a:r>
                        <a:rPr lang="en-US" dirty="0" smtClean="0">
                          <a:solidFill>
                            <a:schemeClr val="tx1"/>
                          </a:solidFill>
                        </a:rPr>
                        <a:t>Large market</a:t>
                      </a:r>
                    </a:p>
                    <a:p>
                      <a:pPr marL="285750" indent="-285750">
                        <a:buFont typeface="Wingdings" pitchFamily="2" charset="2"/>
                        <a:buChar char="v"/>
                      </a:pPr>
                      <a:r>
                        <a:rPr lang="en-US" dirty="0" smtClean="0">
                          <a:solidFill>
                            <a:schemeClr val="tx1"/>
                          </a:solidFill>
                        </a:rPr>
                        <a:t>The market is unfolding faster</a:t>
                      </a:r>
                    </a:p>
                    <a:p>
                      <a:pPr marL="285750" indent="-285750">
                        <a:buFont typeface="Wingdings" pitchFamily="2" charset="2"/>
                        <a:buChar char="v"/>
                      </a:pPr>
                      <a:r>
                        <a:rPr lang="en-US" dirty="0" smtClean="0">
                          <a:solidFill>
                            <a:schemeClr val="tx1"/>
                          </a:solidFill>
                        </a:rPr>
                        <a:t>An increasing number of households</a:t>
                      </a:r>
                    </a:p>
                    <a:p>
                      <a:pPr marL="285750" indent="-285750">
                        <a:buFont typeface="Wingdings" pitchFamily="2" charset="2"/>
                        <a:buChar char="v"/>
                      </a:pPr>
                      <a:r>
                        <a:rPr lang="en-US" dirty="0" smtClean="0">
                          <a:solidFill>
                            <a:schemeClr val="tx1"/>
                          </a:solidFill>
                        </a:rPr>
                        <a:t>Customer demand for innovative products</a:t>
                      </a:r>
                    </a:p>
                    <a:p>
                      <a:endParaRPr lang="en-US" dirty="0"/>
                    </a:p>
                  </a:txBody>
                  <a:tcPr/>
                </a:tc>
                <a:tc>
                  <a:txBody>
                    <a:bodyPr/>
                    <a:lstStyle/>
                    <a:p>
                      <a:pPr marL="0" indent="0" algn="ctr">
                        <a:buNone/>
                      </a:pPr>
                      <a:r>
                        <a:rPr lang="en-US" dirty="0" smtClean="0">
                          <a:solidFill>
                            <a:schemeClr val="tx1"/>
                          </a:solidFill>
                        </a:rPr>
                        <a:t>Threats</a:t>
                      </a:r>
                    </a:p>
                    <a:p>
                      <a:pPr marL="285750" indent="-285750">
                        <a:buFont typeface="Wingdings" pitchFamily="2" charset="2"/>
                        <a:buChar char="v"/>
                      </a:pPr>
                      <a:r>
                        <a:rPr lang="en-US" dirty="0" smtClean="0">
                          <a:solidFill>
                            <a:schemeClr val="tx1"/>
                          </a:solidFill>
                        </a:rPr>
                        <a:t>Stiff competition </a:t>
                      </a:r>
                    </a:p>
                    <a:p>
                      <a:pPr marL="285750" indent="-285750">
                        <a:buFont typeface="Wingdings" pitchFamily="2" charset="2"/>
                        <a:buChar char="v"/>
                      </a:pPr>
                      <a:r>
                        <a:rPr lang="en-US" dirty="0" smtClean="0">
                          <a:solidFill>
                            <a:schemeClr val="tx1"/>
                          </a:solidFill>
                        </a:rPr>
                        <a:t>Possibility of new entries </a:t>
                      </a:r>
                    </a:p>
                    <a:p>
                      <a:pPr marL="285750" indent="-285750">
                        <a:buFont typeface="Wingdings" pitchFamily="2" charset="2"/>
                        <a:buChar char="v"/>
                      </a:pPr>
                      <a:r>
                        <a:rPr lang="en-US" dirty="0" smtClean="0">
                          <a:solidFill>
                            <a:schemeClr val="tx1"/>
                          </a:solidFill>
                        </a:rPr>
                        <a:t>Changes in consumer taste and preferences</a:t>
                      </a:r>
                      <a:endParaRPr lang="en-US" dirty="0"/>
                    </a:p>
                  </a:txBody>
                  <a:tcPr/>
                </a:tc>
              </a:tr>
            </a:tbl>
          </a:graphicData>
        </a:graphic>
      </p:graphicFrame>
      <p:sp>
        <p:nvSpPr>
          <p:cNvPr id="5" name="Title 4"/>
          <p:cNvSpPr>
            <a:spLocks noGrp="1"/>
          </p:cNvSpPr>
          <p:nvPr>
            <p:ph type="title"/>
          </p:nvPr>
        </p:nvSpPr>
        <p:spPr/>
        <p:txBody>
          <a:bodyPr>
            <a:normAutofit/>
          </a:bodyPr>
          <a:lstStyle/>
          <a:p>
            <a:r>
              <a:rPr lang="en-US" sz="2800" dirty="0">
                <a:solidFill>
                  <a:schemeClr val="tx1"/>
                </a:solidFill>
              </a:rPr>
              <a:t>SWOT analysis of MYB Company</a:t>
            </a:r>
            <a:endParaRPr lang="en-US" sz="2800" dirty="0"/>
          </a:p>
        </p:txBody>
      </p:sp>
    </p:spTree>
    <p:extLst>
      <p:ext uri="{BB962C8B-B14F-4D97-AF65-F5344CB8AC3E}">
        <p14:creationId xmlns:p14="http://schemas.microsoft.com/office/powerpoint/2010/main" xmlns="" val="2334073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solidFill>
                  <a:schemeClr val="tx1"/>
                </a:solidFill>
              </a:rPr>
              <a:t>Continuation </a:t>
            </a:r>
            <a:r>
              <a:rPr lang="en-US" sz="2800" dirty="0">
                <a:solidFill>
                  <a:schemeClr val="tx1"/>
                </a:solidFill>
              </a:rPr>
              <a:t>on</a:t>
            </a:r>
            <a:br>
              <a:rPr lang="en-US" sz="2800" dirty="0">
                <a:solidFill>
                  <a:schemeClr val="tx1"/>
                </a:solidFill>
              </a:rPr>
            </a:br>
            <a:r>
              <a:rPr lang="en-US" sz="2800" dirty="0">
                <a:solidFill>
                  <a:schemeClr val="tx1"/>
                </a:solidFill>
              </a:rPr>
              <a:t>SWOT analysis of MYB Company…</a:t>
            </a:r>
            <a:endParaRPr lang="en-US" sz="2800" dirty="0"/>
          </a:p>
        </p:txBody>
      </p:sp>
      <p:sp>
        <p:nvSpPr>
          <p:cNvPr id="2" name="Content Placeholder 1"/>
          <p:cNvSpPr>
            <a:spLocks noGrp="1"/>
          </p:cNvSpPr>
          <p:nvPr>
            <p:ph sz="quarter" idx="13"/>
          </p:nvPr>
        </p:nvSpPr>
        <p:spPr>
          <a:xfrm>
            <a:off x="685800" y="2286000"/>
            <a:ext cx="3822192" cy="3447288"/>
          </a:xfrm>
        </p:spPr>
        <p:txBody>
          <a:bodyPr>
            <a:normAutofit/>
          </a:bodyPr>
          <a:lstStyle/>
          <a:p>
            <a:pPr marL="0" indent="0" algn="ctr">
              <a:buNone/>
            </a:pPr>
            <a:r>
              <a:rPr lang="en-US" sz="2000" dirty="0" smtClean="0">
                <a:solidFill>
                  <a:schemeClr val="tx1"/>
                </a:solidFill>
              </a:rPr>
              <a:t>Strengths</a:t>
            </a:r>
            <a:endParaRPr lang="en-US" sz="2000" dirty="0">
              <a:solidFill>
                <a:schemeClr val="tx1"/>
              </a:solidFill>
            </a:endParaRPr>
          </a:p>
          <a:p>
            <a:pPr marL="0" indent="0">
              <a:buNone/>
            </a:pPr>
            <a:r>
              <a:rPr lang="en-US" sz="2000" dirty="0">
                <a:solidFill>
                  <a:schemeClr val="tx1"/>
                </a:solidFill>
              </a:rPr>
              <a:t>MYB Company strengths include:</a:t>
            </a:r>
          </a:p>
          <a:p>
            <a:r>
              <a:rPr lang="en-US" sz="2000" dirty="0">
                <a:solidFill>
                  <a:schemeClr val="tx1"/>
                </a:solidFill>
              </a:rPr>
              <a:t>Capital endowment (McDONALD, 2016).</a:t>
            </a:r>
          </a:p>
          <a:p>
            <a:r>
              <a:rPr lang="en-US" sz="2000" dirty="0">
                <a:solidFill>
                  <a:schemeClr val="tx1"/>
                </a:solidFill>
              </a:rPr>
              <a:t>Qualified and motivated employees</a:t>
            </a:r>
          </a:p>
          <a:p>
            <a:r>
              <a:rPr lang="en-US" sz="2000" dirty="0">
                <a:solidFill>
                  <a:schemeClr val="tx1"/>
                </a:solidFill>
              </a:rPr>
              <a:t>Innovative production methods and potential for new designs.</a:t>
            </a:r>
          </a:p>
          <a:p>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724400" y="2667000"/>
            <a:ext cx="3602252" cy="3162741"/>
          </a:xfrm>
        </p:spPr>
      </p:pic>
    </p:spTree>
    <p:extLst>
      <p:ext uri="{BB962C8B-B14F-4D97-AF65-F5344CB8AC3E}">
        <p14:creationId xmlns:p14="http://schemas.microsoft.com/office/powerpoint/2010/main" xmlns="" val="3546679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Continuation on</a:t>
            </a:r>
            <a:br>
              <a:rPr lang="en-US" sz="2800" dirty="0">
                <a:solidFill>
                  <a:schemeClr val="tx1"/>
                </a:solidFill>
              </a:rPr>
            </a:br>
            <a:r>
              <a:rPr lang="en-US" sz="2800" dirty="0" smtClean="0">
                <a:solidFill>
                  <a:schemeClr val="tx1"/>
                </a:solidFill>
              </a:rPr>
              <a:t>SWOT </a:t>
            </a:r>
            <a:r>
              <a:rPr lang="en-US" sz="2800" dirty="0">
                <a:solidFill>
                  <a:schemeClr val="tx1"/>
                </a:solidFill>
              </a:rPr>
              <a:t>analysis </a:t>
            </a:r>
            <a:r>
              <a:rPr lang="en-US" sz="2800" dirty="0" smtClean="0">
                <a:solidFill>
                  <a:schemeClr val="tx1"/>
                </a:solidFill>
              </a:rPr>
              <a:t>of MYB Company…</a:t>
            </a:r>
            <a:endParaRPr lang="en-US" sz="2800" dirty="0"/>
          </a:p>
        </p:txBody>
      </p:sp>
      <p:sp>
        <p:nvSpPr>
          <p:cNvPr id="2" name="Content Placeholder 1"/>
          <p:cNvSpPr>
            <a:spLocks noGrp="1"/>
          </p:cNvSpPr>
          <p:nvPr>
            <p:ph sz="quarter" idx="13"/>
          </p:nvPr>
        </p:nvSpPr>
        <p:spPr>
          <a:xfrm>
            <a:off x="685800" y="2286000"/>
            <a:ext cx="3822192" cy="3447288"/>
          </a:xfrm>
        </p:spPr>
        <p:txBody>
          <a:bodyPr>
            <a:normAutofit/>
          </a:bodyPr>
          <a:lstStyle/>
          <a:p>
            <a:pPr marL="0" indent="0" algn="ctr">
              <a:buNone/>
            </a:pPr>
            <a:r>
              <a:rPr lang="en-US" sz="2000" dirty="0" smtClean="0">
                <a:solidFill>
                  <a:schemeClr val="tx1"/>
                </a:solidFill>
              </a:rPr>
              <a:t>Weaknesses</a:t>
            </a:r>
            <a:endParaRPr lang="en-US" sz="2000" dirty="0">
              <a:solidFill>
                <a:schemeClr val="tx1"/>
              </a:solidFill>
            </a:endParaRPr>
          </a:p>
          <a:p>
            <a:r>
              <a:rPr lang="en-US" sz="2000" dirty="0">
                <a:solidFill>
                  <a:schemeClr val="tx1"/>
                </a:solidFill>
              </a:rPr>
              <a:t>No experience in detergent and cleaning industry</a:t>
            </a:r>
          </a:p>
          <a:p>
            <a:r>
              <a:rPr lang="en-US" sz="2000" dirty="0">
                <a:solidFill>
                  <a:schemeClr val="tx1"/>
                </a:solidFill>
              </a:rPr>
              <a:t>No experience in distribution to baby products</a:t>
            </a:r>
          </a:p>
          <a:p>
            <a:r>
              <a:rPr lang="en-US" sz="2000" dirty="0">
                <a:solidFill>
                  <a:schemeClr val="tx1"/>
                </a:solidFill>
              </a:rPr>
              <a:t>No experience in marketing fashionable products</a:t>
            </a:r>
          </a:p>
          <a:p>
            <a:r>
              <a:rPr lang="en-US" sz="2000" dirty="0">
                <a:solidFill>
                  <a:schemeClr val="tx1"/>
                </a:solidFill>
              </a:rPr>
              <a:t>Undefined way of giving feedback to the </a:t>
            </a:r>
            <a:r>
              <a:rPr lang="en-US" sz="2000" dirty="0" smtClean="0">
                <a:solidFill>
                  <a:schemeClr val="tx1"/>
                </a:solidFill>
              </a:rPr>
              <a:t>customer</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5334000" y="2743200"/>
            <a:ext cx="2494088" cy="2462315"/>
          </a:xfrm>
        </p:spPr>
      </p:pic>
    </p:spTree>
    <p:extLst>
      <p:ext uri="{BB962C8B-B14F-4D97-AF65-F5344CB8AC3E}">
        <p14:creationId xmlns:p14="http://schemas.microsoft.com/office/powerpoint/2010/main" xmlns="" val="519024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209800"/>
            <a:ext cx="7408333" cy="3450696"/>
          </a:xfrm>
        </p:spPr>
        <p:txBody>
          <a:bodyPr>
            <a:normAutofit fontScale="85000" lnSpcReduction="10000"/>
          </a:bodyPr>
          <a:lstStyle/>
          <a:p>
            <a:pPr marL="0" indent="0" algn="ctr">
              <a:buNone/>
            </a:pPr>
            <a:r>
              <a:rPr lang="en-US" dirty="0">
                <a:solidFill>
                  <a:schemeClr val="tx1"/>
                </a:solidFill>
              </a:rPr>
              <a:t>Opportunities</a:t>
            </a:r>
          </a:p>
          <a:p>
            <a:r>
              <a:rPr lang="en-US" dirty="0">
                <a:solidFill>
                  <a:schemeClr val="tx1"/>
                </a:solidFill>
              </a:rPr>
              <a:t>Large market</a:t>
            </a:r>
          </a:p>
          <a:p>
            <a:r>
              <a:rPr lang="en-US" dirty="0">
                <a:solidFill>
                  <a:schemeClr val="tx1"/>
                </a:solidFill>
              </a:rPr>
              <a:t>The market is unfolding faster than the firm’s current sales</a:t>
            </a:r>
          </a:p>
          <a:p>
            <a:r>
              <a:rPr lang="en-US" dirty="0">
                <a:solidFill>
                  <a:schemeClr val="tx1"/>
                </a:solidFill>
              </a:rPr>
              <a:t>An increasing number of households in Riyadh and the entire Saudi</a:t>
            </a:r>
          </a:p>
          <a:p>
            <a:r>
              <a:rPr lang="en-US" dirty="0">
                <a:solidFill>
                  <a:schemeClr val="tx1"/>
                </a:solidFill>
              </a:rPr>
              <a:t>Customer demand for fashionable baby products establishes a demand for innovative products</a:t>
            </a:r>
          </a:p>
          <a:p>
            <a:pPr marL="0" indent="0" algn="ctr">
              <a:buNone/>
            </a:pPr>
            <a:r>
              <a:rPr lang="en-US" dirty="0">
                <a:solidFill>
                  <a:schemeClr val="tx1"/>
                </a:solidFill>
              </a:rPr>
              <a:t>Threats</a:t>
            </a:r>
          </a:p>
          <a:p>
            <a:r>
              <a:rPr lang="en-US" dirty="0">
                <a:solidFill>
                  <a:schemeClr val="tx1"/>
                </a:solidFill>
              </a:rPr>
              <a:t>Stiff competition characterized by concentrated market shares</a:t>
            </a:r>
          </a:p>
          <a:p>
            <a:r>
              <a:rPr lang="en-US" dirty="0">
                <a:solidFill>
                  <a:schemeClr val="tx1"/>
                </a:solidFill>
              </a:rPr>
              <a:t>Possibility of new entries (Fahy &amp; Jobber, 2015)</a:t>
            </a:r>
          </a:p>
          <a:p>
            <a:r>
              <a:rPr lang="en-US" dirty="0">
                <a:solidFill>
                  <a:schemeClr val="tx1"/>
                </a:solidFill>
              </a:rPr>
              <a:t>Changes in consumer taste and preferences in the future</a:t>
            </a:r>
          </a:p>
          <a:p>
            <a:pPr marL="0" indent="0">
              <a:buNone/>
            </a:pPr>
            <a:endParaRPr lang="en-US"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Continuation on</a:t>
            </a:r>
            <a:br>
              <a:rPr lang="en-US" sz="2800" dirty="0">
                <a:solidFill>
                  <a:schemeClr val="tx1"/>
                </a:solidFill>
              </a:rPr>
            </a:br>
            <a:r>
              <a:rPr lang="en-US" sz="2800" dirty="0">
                <a:solidFill>
                  <a:schemeClr val="tx1"/>
                </a:solidFill>
              </a:rPr>
              <a:t>SWOT analysis </a:t>
            </a:r>
            <a:r>
              <a:rPr lang="en-US" sz="2800" dirty="0" smtClean="0">
                <a:solidFill>
                  <a:schemeClr val="tx1"/>
                </a:solidFill>
              </a:rPr>
              <a:t>of </a:t>
            </a:r>
            <a:r>
              <a:rPr lang="en-US" sz="2800" dirty="0">
                <a:solidFill>
                  <a:schemeClr val="tx1"/>
                </a:solidFill>
              </a:rPr>
              <a:t>MYB </a:t>
            </a:r>
            <a:r>
              <a:rPr lang="en-US" sz="2800" dirty="0" smtClean="0">
                <a:solidFill>
                  <a:schemeClr val="tx1"/>
                </a:solidFill>
              </a:rPr>
              <a:t>Company…</a:t>
            </a:r>
            <a:endParaRPr lang="en-US" sz="2800" dirty="0"/>
          </a:p>
        </p:txBody>
      </p:sp>
    </p:spTree>
    <p:extLst>
      <p:ext uri="{BB962C8B-B14F-4D97-AF65-F5344CB8AC3E}">
        <p14:creationId xmlns:p14="http://schemas.microsoft.com/office/powerpoint/2010/main" xmlns="" val="4123164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marL="0" indent="0"/>
            <a:r>
              <a:rPr lang="en-US" sz="2800" dirty="0">
                <a:solidFill>
                  <a:schemeClr val="tx1"/>
                </a:solidFill>
              </a:rPr>
              <a:t>Competitor analysis</a:t>
            </a:r>
          </a:p>
        </p:txBody>
      </p:sp>
      <p:graphicFrame>
        <p:nvGraphicFramePr>
          <p:cNvPr id="4" name="Table 3"/>
          <p:cNvGraphicFramePr>
            <a:graphicFrameLocks noGrp="1"/>
          </p:cNvGraphicFramePr>
          <p:nvPr>
            <p:extLst>
              <p:ext uri="{D42A27DB-BD31-4B8C-83A1-F6EECF244321}">
                <p14:modId xmlns:p14="http://schemas.microsoft.com/office/powerpoint/2010/main" xmlns="" val="2602470393"/>
              </p:ext>
            </p:extLst>
          </p:nvPr>
        </p:nvGraphicFramePr>
        <p:xfrm>
          <a:off x="1295400" y="2362200"/>
          <a:ext cx="6096000" cy="4114800"/>
        </p:xfrm>
        <a:graphic>
          <a:graphicData uri="http://schemas.openxmlformats.org/drawingml/2006/table">
            <a:tbl>
              <a:tblPr firstRow="1" bandRow="1">
                <a:tableStyleId>{5C22544A-7EE6-4342-B048-85BDC9FD1C3A}</a:tableStyleId>
              </a:tblPr>
              <a:tblGrid>
                <a:gridCol w="2032000"/>
                <a:gridCol w="2032000"/>
                <a:gridCol w="2032000"/>
              </a:tblGrid>
              <a:tr h="685800">
                <a:tc>
                  <a:txBody>
                    <a:bodyPr/>
                    <a:lstStyle/>
                    <a:p>
                      <a:r>
                        <a:rPr lang="en-US" sz="1800" b="0" i="0" kern="1200" dirty="0" smtClean="0">
                          <a:solidFill>
                            <a:schemeClr val="tx1"/>
                          </a:solidFill>
                          <a:effectLst/>
                          <a:latin typeface="+mn-lt"/>
                          <a:ea typeface="+mn-ea"/>
                          <a:cs typeface="+mn-cs"/>
                        </a:rPr>
                        <a:t>Company</a:t>
                      </a:r>
                      <a:endParaRPr lang="en-US" b="0" dirty="0">
                        <a:solidFill>
                          <a:schemeClr val="tx1"/>
                        </a:solidFill>
                      </a:endParaRPr>
                    </a:p>
                  </a:txBody>
                  <a:tcPr/>
                </a:tc>
                <a:tc>
                  <a:txBody>
                    <a:bodyPr/>
                    <a:lstStyle/>
                    <a:p>
                      <a:r>
                        <a:rPr lang="en-US" sz="1800" b="0" i="0" kern="1200" dirty="0" smtClean="0">
                          <a:solidFill>
                            <a:schemeClr val="tx1"/>
                          </a:solidFill>
                          <a:effectLst/>
                          <a:latin typeface="+mn-lt"/>
                          <a:ea typeface="+mn-ea"/>
                          <a:cs typeface="+mn-cs"/>
                        </a:rPr>
                        <a:t>Market Share in percentage</a:t>
                      </a:r>
                      <a:r>
                        <a:rPr lang="en-US" sz="1800" b="0" i="0" kern="1200" baseline="0" dirty="0" smtClean="0">
                          <a:solidFill>
                            <a:schemeClr val="tx1"/>
                          </a:solidFill>
                          <a:effectLst/>
                          <a:latin typeface="+mn-lt"/>
                          <a:ea typeface="+mn-ea"/>
                          <a:cs typeface="+mn-cs"/>
                        </a:rPr>
                        <a:t> (%)</a:t>
                      </a:r>
                      <a:endParaRPr lang="en-US" b="0" dirty="0">
                        <a:solidFill>
                          <a:schemeClr val="tx1"/>
                        </a:solidFill>
                      </a:endParaRPr>
                    </a:p>
                  </a:txBody>
                  <a:tcPr/>
                </a:tc>
                <a:tc>
                  <a:txBody>
                    <a:bodyPr/>
                    <a:lstStyle/>
                    <a:p>
                      <a:r>
                        <a:rPr lang="en-US" sz="1800" b="0" i="0" kern="1200" dirty="0" smtClean="0">
                          <a:solidFill>
                            <a:schemeClr val="tx1"/>
                          </a:solidFill>
                          <a:effectLst/>
                          <a:latin typeface="+mn-lt"/>
                          <a:ea typeface="+mn-ea"/>
                          <a:cs typeface="+mn-cs"/>
                        </a:rPr>
                        <a:t>Advertising</a:t>
                      </a:r>
                    </a:p>
                    <a:p>
                      <a:r>
                        <a:rPr lang="en-US" sz="1800" b="0" i="0" kern="1200" dirty="0" smtClean="0">
                          <a:solidFill>
                            <a:schemeClr val="tx1"/>
                          </a:solidFill>
                          <a:effectLst/>
                          <a:latin typeface="+mn-lt"/>
                          <a:ea typeface="+mn-ea"/>
                          <a:cs typeface="+mn-cs"/>
                        </a:rPr>
                        <a:t>Million in SAR</a:t>
                      </a:r>
                    </a:p>
                    <a:p>
                      <a:endParaRPr lang="en-US" dirty="0"/>
                    </a:p>
                  </a:txBody>
                  <a:tcPr/>
                </a:tc>
              </a:tr>
              <a:tr h="762000">
                <a:tc>
                  <a:txBody>
                    <a:bodyPr/>
                    <a:lstStyle/>
                    <a:p>
                      <a:r>
                        <a:rPr lang="en-US" dirty="0" smtClean="0"/>
                        <a:t>MYB</a:t>
                      </a:r>
                      <a:endParaRPr lang="en-US" dirty="0"/>
                    </a:p>
                  </a:txBody>
                  <a:tcPr/>
                </a:tc>
                <a:tc>
                  <a:txBody>
                    <a:bodyPr/>
                    <a:lstStyle/>
                    <a:p>
                      <a:r>
                        <a:rPr lang="en-US" dirty="0" smtClean="0"/>
                        <a:t>10</a:t>
                      </a:r>
                      <a:endParaRPr lang="en-US" dirty="0"/>
                    </a:p>
                  </a:txBody>
                  <a:tcPr/>
                </a:tc>
                <a:tc>
                  <a:txBody>
                    <a:bodyPr/>
                    <a:lstStyle/>
                    <a:p>
                      <a:r>
                        <a:rPr lang="en-US" dirty="0" smtClean="0"/>
                        <a:t>20 million SAR</a:t>
                      </a:r>
                      <a:endParaRPr lang="en-US" dirty="0"/>
                    </a:p>
                  </a:txBody>
                  <a:tcPr/>
                </a:tc>
              </a:tr>
              <a:tr h="762000">
                <a:tc>
                  <a:txBody>
                    <a:bodyPr/>
                    <a:lstStyle/>
                    <a:p>
                      <a:r>
                        <a:rPr lang="en-US" dirty="0" smtClean="0"/>
                        <a:t>Pigeon</a:t>
                      </a:r>
                      <a:r>
                        <a:rPr lang="en-US" baseline="0" dirty="0" smtClean="0"/>
                        <a:t> </a:t>
                      </a:r>
                      <a:endParaRPr lang="en-US" dirty="0"/>
                    </a:p>
                  </a:txBody>
                  <a:tcPr/>
                </a:tc>
                <a:tc>
                  <a:txBody>
                    <a:bodyPr/>
                    <a:lstStyle/>
                    <a:p>
                      <a:r>
                        <a:rPr lang="en-US" dirty="0" smtClean="0"/>
                        <a:t>25</a:t>
                      </a:r>
                      <a:endParaRPr lang="en-US" dirty="0"/>
                    </a:p>
                  </a:txBody>
                  <a:tcPr/>
                </a:tc>
                <a:tc>
                  <a:txBody>
                    <a:bodyPr/>
                    <a:lstStyle/>
                    <a:p>
                      <a:r>
                        <a:rPr lang="en-US" dirty="0" smtClean="0"/>
                        <a:t>30</a:t>
                      </a:r>
                      <a:r>
                        <a:rPr lang="en-US" baseline="0" dirty="0" smtClean="0"/>
                        <a:t> million SAR</a:t>
                      </a:r>
                      <a:endParaRPr lang="en-US" dirty="0"/>
                    </a:p>
                  </a:txBody>
                  <a:tcPr/>
                </a:tc>
              </a:tr>
              <a:tr h="914400">
                <a:tc>
                  <a:txBody>
                    <a:bodyPr/>
                    <a:lstStyle/>
                    <a:p>
                      <a:r>
                        <a:rPr lang="en-US" dirty="0" smtClean="0"/>
                        <a:t>Johnson</a:t>
                      </a:r>
                      <a:r>
                        <a:rPr lang="en-US" baseline="0" dirty="0" smtClean="0"/>
                        <a:t> </a:t>
                      </a:r>
                      <a:endParaRPr lang="en-US" dirty="0"/>
                    </a:p>
                  </a:txBody>
                  <a:tcPr/>
                </a:tc>
                <a:tc>
                  <a:txBody>
                    <a:bodyPr/>
                    <a:lstStyle/>
                    <a:p>
                      <a:r>
                        <a:rPr lang="en-US" dirty="0" smtClean="0"/>
                        <a:t>35</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32</a:t>
                      </a:r>
                      <a:r>
                        <a:rPr lang="en-US" baseline="0" dirty="0" smtClean="0"/>
                        <a:t> million SAR</a:t>
                      </a:r>
                      <a:endParaRPr lang="en-US" dirty="0" smtClean="0"/>
                    </a:p>
                    <a:p>
                      <a:endParaRPr lang="en-US" dirty="0"/>
                    </a:p>
                  </a:txBody>
                  <a:tcPr/>
                </a:tc>
              </a:tr>
              <a:tr h="762000">
                <a:tc>
                  <a:txBody>
                    <a:bodyPr/>
                    <a:lstStyle/>
                    <a:p>
                      <a:r>
                        <a:rPr lang="en-US" dirty="0" smtClean="0"/>
                        <a:t>Othe</a:t>
                      </a:r>
                      <a:r>
                        <a:rPr lang="en-US" baseline="0" dirty="0" smtClean="0"/>
                        <a:t>r companies</a:t>
                      </a:r>
                      <a:endParaRPr lang="en-US" dirty="0"/>
                    </a:p>
                  </a:txBody>
                  <a:tcPr/>
                </a:tc>
                <a:tc>
                  <a:txBody>
                    <a:bodyPr/>
                    <a:lstStyle/>
                    <a:p>
                      <a:r>
                        <a:rPr lang="en-US" dirty="0" smtClean="0"/>
                        <a:t>30</a:t>
                      </a:r>
                      <a:endParaRPr lang="en-US" dirty="0"/>
                    </a:p>
                  </a:txBody>
                  <a:tcPr/>
                </a:tc>
                <a:tc>
                  <a:txBody>
                    <a:bodyPr/>
                    <a:lstStyle/>
                    <a:p>
                      <a:r>
                        <a:rPr lang="en-US" dirty="0" smtClean="0"/>
                        <a:t> Undefined</a:t>
                      </a:r>
                      <a:endParaRPr lang="en-US" dirty="0"/>
                    </a:p>
                  </a:txBody>
                  <a:tcPr/>
                </a:tc>
              </a:tr>
            </a:tbl>
          </a:graphicData>
        </a:graphic>
      </p:graphicFrame>
    </p:spTree>
    <p:extLst>
      <p:ext uri="{BB962C8B-B14F-4D97-AF65-F5344CB8AC3E}">
        <p14:creationId xmlns:p14="http://schemas.microsoft.com/office/powerpoint/2010/main" xmlns="" val="2065978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362200"/>
            <a:ext cx="7408333" cy="3450696"/>
          </a:xfrm>
        </p:spPr>
        <p:txBody>
          <a:bodyPr/>
          <a:lstStyle/>
          <a:p>
            <a:r>
              <a:rPr lang="en-US" dirty="0">
                <a:solidFill>
                  <a:schemeClr val="tx1"/>
                </a:solidFill>
              </a:rPr>
              <a:t>Scope and nature of the detergent industry in Saudi</a:t>
            </a:r>
          </a:p>
          <a:p>
            <a:r>
              <a:rPr lang="en-US" dirty="0">
                <a:solidFill>
                  <a:schemeClr val="tx1"/>
                </a:solidFill>
              </a:rPr>
              <a:t>Saudi detergent market is valued to be 30 billion SR.</a:t>
            </a:r>
          </a:p>
          <a:p>
            <a:r>
              <a:rPr lang="en-US" dirty="0">
                <a:solidFill>
                  <a:schemeClr val="tx1"/>
                </a:solidFill>
              </a:rPr>
              <a:t>The industry has many competitive partakers.</a:t>
            </a:r>
          </a:p>
          <a:p>
            <a:r>
              <a:rPr lang="en-US" dirty="0">
                <a:solidFill>
                  <a:schemeClr val="tx1"/>
                </a:solidFill>
              </a:rPr>
              <a:t>MYB Company’s chief competitor is Pigeon Company.</a:t>
            </a:r>
          </a:p>
          <a:p>
            <a:r>
              <a:rPr lang="en-US" dirty="0">
                <a:solidFill>
                  <a:schemeClr val="tx1"/>
                </a:solidFill>
              </a:rPr>
              <a:t>Pigeon Detergent provides stiff competition to MYB </a:t>
            </a:r>
            <a:r>
              <a:rPr lang="en-US" dirty="0" smtClean="0">
                <a:solidFill>
                  <a:schemeClr val="tx1"/>
                </a:solidFill>
              </a:rPr>
              <a:t>detergent.</a:t>
            </a:r>
            <a:endParaRPr lang="en-US" dirty="0">
              <a:solidFill>
                <a:schemeClr val="tx1"/>
              </a:solidFill>
            </a:endParaRPr>
          </a:p>
        </p:txBody>
      </p:sp>
      <p:sp>
        <p:nvSpPr>
          <p:cNvPr id="3" name="Title 2"/>
          <p:cNvSpPr>
            <a:spLocks noGrp="1"/>
          </p:cNvSpPr>
          <p:nvPr>
            <p:ph type="title"/>
          </p:nvPr>
        </p:nvSpPr>
        <p:spPr/>
        <p:txBody>
          <a:bodyPr>
            <a:normAutofit/>
          </a:bodyPr>
          <a:lstStyle/>
          <a:p>
            <a:r>
              <a:rPr lang="en-US" sz="2800" dirty="0" smtClean="0">
                <a:solidFill>
                  <a:schemeClr val="tx1"/>
                </a:solidFill>
              </a:rPr>
              <a:t>Continuation</a:t>
            </a:r>
            <a:r>
              <a:rPr lang="en-US" sz="2800" dirty="0" smtClean="0"/>
              <a:t> </a:t>
            </a:r>
            <a:r>
              <a:rPr lang="en-US" sz="2800" dirty="0" smtClean="0">
                <a:solidFill>
                  <a:schemeClr val="tx1"/>
                </a:solidFill>
              </a:rPr>
              <a:t>on</a:t>
            </a:r>
            <a:r>
              <a:rPr lang="en-US" sz="2800" dirty="0" smtClean="0"/>
              <a:t> </a:t>
            </a:r>
            <a:r>
              <a:rPr lang="en-US" sz="2800" dirty="0" smtClean="0">
                <a:solidFill>
                  <a:schemeClr val="tx1"/>
                </a:solidFill>
              </a:rPr>
              <a:t>competitor analysis…</a:t>
            </a:r>
            <a:endParaRPr lang="en-US" sz="2800" dirty="0"/>
          </a:p>
        </p:txBody>
      </p:sp>
    </p:spTree>
    <p:extLst>
      <p:ext uri="{BB962C8B-B14F-4D97-AF65-F5344CB8AC3E}">
        <p14:creationId xmlns:p14="http://schemas.microsoft.com/office/powerpoint/2010/main" xmlns="" val="3805970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solidFill>
                  <a:schemeClr val="tx1"/>
                </a:solidFill>
              </a:rPr>
              <a:t>Competitive </a:t>
            </a:r>
            <a:r>
              <a:rPr lang="en-US" sz="2000" dirty="0">
                <a:solidFill>
                  <a:schemeClr val="tx1"/>
                </a:solidFill>
              </a:rPr>
              <a:t>pricing strategy (Fahy &amp; Jobber, 2015).</a:t>
            </a:r>
          </a:p>
          <a:p>
            <a:r>
              <a:rPr lang="en-US" sz="2000" dirty="0">
                <a:solidFill>
                  <a:schemeClr val="tx1"/>
                </a:solidFill>
              </a:rPr>
              <a:t>Values based pricing strategy</a:t>
            </a:r>
          </a:p>
          <a:p>
            <a:r>
              <a:rPr lang="en-US" sz="2000" dirty="0">
                <a:solidFill>
                  <a:schemeClr val="tx1"/>
                </a:solidFill>
              </a:rPr>
              <a:t>Penetration pricing strategy</a:t>
            </a:r>
          </a:p>
          <a:p>
            <a:pPr marL="0" indent="0">
              <a:buNone/>
            </a:pPr>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Pigeon’s pricing </a:t>
            </a:r>
            <a:r>
              <a:rPr lang="en-US" sz="2800" dirty="0" smtClean="0">
                <a:solidFill>
                  <a:schemeClr val="tx1"/>
                </a:solidFill>
              </a:rPr>
              <a:t>strategy</a:t>
            </a:r>
            <a:r>
              <a:rPr lang="en-US" sz="2800" dirty="0">
                <a:solidFill>
                  <a:schemeClr val="tx1"/>
                </a:solidFill>
              </a:rPr>
              <a:t/>
            </a:r>
            <a:br>
              <a:rPr lang="en-US" sz="2800" dirty="0">
                <a:solidFill>
                  <a:schemeClr val="tx1"/>
                </a:solidFill>
              </a:rPr>
            </a:br>
            <a:endParaRPr lang="en-US" sz="2800" dirty="0">
              <a:solidFill>
                <a:schemeClr val="tx1"/>
              </a:solidFill>
            </a:endParaRPr>
          </a:p>
        </p:txBody>
      </p:sp>
    </p:spTree>
    <p:extLst>
      <p:ext uri="{BB962C8B-B14F-4D97-AF65-F5344CB8AC3E}">
        <p14:creationId xmlns:p14="http://schemas.microsoft.com/office/powerpoint/2010/main" xmlns="" val="2199448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133600"/>
            <a:ext cx="7408333" cy="3450696"/>
          </a:xfrm>
        </p:spPr>
        <p:txBody>
          <a:bodyPr>
            <a:normAutofit/>
          </a:bodyPr>
          <a:lstStyle/>
          <a:p>
            <a:pPr marL="0" indent="0" algn="ctr">
              <a:buNone/>
            </a:pPr>
            <a:r>
              <a:rPr lang="en-US" sz="2000" dirty="0" smtClean="0">
                <a:solidFill>
                  <a:schemeClr val="tx1"/>
                </a:solidFill>
              </a:rPr>
              <a:t>Strength</a:t>
            </a:r>
            <a:endParaRPr lang="en-US" sz="2000" dirty="0">
              <a:solidFill>
                <a:schemeClr val="tx1"/>
              </a:solidFill>
            </a:endParaRPr>
          </a:p>
          <a:p>
            <a:r>
              <a:rPr lang="en-US" sz="2000" dirty="0">
                <a:solidFill>
                  <a:schemeClr val="tx1"/>
                </a:solidFill>
              </a:rPr>
              <a:t>Innovative production methods</a:t>
            </a:r>
          </a:p>
          <a:p>
            <a:r>
              <a:rPr lang="en-US" sz="2000" dirty="0">
                <a:solidFill>
                  <a:schemeClr val="tx1"/>
                </a:solidFill>
              </a:rPr>
              <a:t>Experience in the distribution channel</a:t>
            </a:r>
          </a:p>
          <a:p>
            <a:r>
              <a:rPr lang="en-US" sz="2000" dirty="0">
                <a:solidFill>
                  <a:schemeClr val="tx1"/>
                </a:solidFill>
              </a:rPr>
              <a:t>Competitive capabilities</a:t>
            </a:r>
          </a:p>
          <a:p>
            <a:pPr marL="0" indent="0" algn="ctr">
              <a:buNone/>
            </a:pPr>
            <a:r>
              <a:rPr lang="en-US" sz="2000" dirty="0">
                <a:solidFill>
                  <a:schemeClr val="tx1"/>
                </a:solidFill>
              </a:rPr>
              <a:t>Weaknesses</a:t>
            </a:r>
          </a:p>
          <a:p>
            <a:r>
              <a:rPr lang="en-US" sz="2000" dirty="0">
                <a:solidFill>
                  <a:schemeClr val="tx1"/>
                </a:solidFill>
              </a:rPr>
              <a:t>Shortage of personnel</a:t>
            </a:r>
          </a:p>
          <a:p>
            <a:r>
              <a:rPr lang="en-US" sz="2000" dirty="0">
                <a:solidFill>
                  <a:schemeClr val="tx1"/>
                </a:solidFill>
              </a:rPr>
              <a:t>Lack of well-defined marketing </a:t>
            </a:r>
            <a:r>
              <a:rPr lang="en-US" sz="2000" dirty="0" smtClean="0">
                <a:solidFill>
                  <a:schemeClr val="tx1"/>
                </a:solidFill>
              </a:rPr>
              <a:t>products</a:t>
            </a:r>
          </a:p>
        </p:txBody>
      </p:sp>
      <p:sp>
        <p:nvSpPr>
          <p:cNvPr id="3" name="Title 2"/>
          <p:cNvSpPr>
            <a:spLocks noGrp="1"/>
          </p:cNvSpPr>
          <p:nvPr>
            <p:ph type="title"/>
          </p:nvPr>
        </p:nvSpPr>
        <p:spPr>
          <a:xfrm>
            <a:off x="457200" y="609600"/>
            <a:ext cx="8229600" cy="1252728"/>
          </a:xfrm>
        </p:spPr>
        <p:txBody>
          <a:bodyPr>
            <a:normAutofit/>
          </a:bodyPr>
          <a:lstStyle/>
          <a:p>
            <a:r>
              <a:rPr lang="en-US" sz="2800" dirty="0" smtClean="0">
                <a:solidFill>
                  <a:schemeClr val="tx1"/>
                </a:solidFill>
              </a:rPr>
              <a:t>Pigeon Company’s SWOT</a:t>
            </a:r>
            <a:endParaRPr lang="en-US" sz="2800" dirty="0">
              <a:solidFill>
                <a:schemeClr val="tx1"/>
              </a:solidFill>
            </a:endParaRPr>
          </a:p>
        </p:txBody>
      </p:sp>
    </p:spTree>
    <p:extLst>
      <p:ext uri="{BB962C8B-B14F-4D97-AF65-F5344CB8AC3E}">
        <p14:creationId xmlns:p14="http://schemas.microsoft.com/office/powerpoint/2010/main" xmlns="" val="3724515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133600"/>
            <a:ext cx="7408333" cy="3450696"/>
          </a:xfrm>
        </p:spPr>
        <p:txBody>
          <a:bodyPr>
            <a:normAutofit/>
          </a:bodyPr>
          <a:lstStyle/>
          <a:p>
            <a:r>
              <a:rPr lang="en-US" sz="2000" dirty="0">
                <a:solidFill>
                  <a:schemeClr val="tx1"/>
                </a:solidFill>
              </a:rPr>
              <a:t>Opportunities</a:t>
            </a:r>
          </a:p>
          <a:p>
            <a:r>
              <a:rPr lang="en-US" sz="2000" dirty="0">
                <a:solidFill>
                  <a:schemeClr val="tx1"/>
                </a:solidFill>
              </a:rPr>
              <a:t>A growing market for increased sales</a:t>
            </a:r>
          </a:p>
          <a:p>
            <a:r>
              <a:rPr lang="en-US" sz="2000" dirty="0">
                <a:solidFill>
                  <a:schemeClr val="tx1"/>
                </a:solidFill>
              </a:rPr>
              <a:t>Increased customer demand for baby products</a:t>
            </a:r>
          </a:p>
          <a:p>
            <a:r>
              <a:rPr lang="en-US" sz="2000" dirty="0">
                <a:solidFill>
                  <a:schemeClr val="tx1"/>
                </a:solidFill>
              </a:rPr>
              <a:t>Threats</a:t>
            </a:r>
          </a:p>
          <a:p>
            <a:r>
              <a:rPr lang="en-US" sz="2000" dirty="0">
                <a:solidFill>
                  <a:schemeClr val="tx1"/>
                </a:solidFill>
              </a:rPr>
              <a:t>Strong competition (Chaudhary, Ghouse, &amp; Durrah, 2018)</a:t>
            </a:r>
          </a:p>
          <a:p>
            <a:r>
              <a:rPr lang="en-US" sz="2000" dirty="0">
                <a:solidFill>
                  <a:schemeClr val="tx1"/>
                </a:solidFill>
              </a:rPr>
              <a:t>Ease of market entry.</a:t>
            </a:r>
          </a:p>
          <a:p>
            <a:endParaRPr lang="en-US" sz="2000" dirty="0">
              <a:solidFill>
                <a:schemeClr val="tx1"/>
              </a:solidFill>
            </a:endParaRPr>
          </a:p>
        </p:txBody>
      </p:sp>
      <p:sp>
        <p:nvSpPr>
          <p:cNvPr id="3" name="Title 2"/>
          <p:cNvSpPr>
            <a:spLocks noGrp="1"/>
          </p:cNvSpPr>
          <p:nvPr>
            <p:ph type="title"/>
          </p:nvPr>
        </p:nvSpPr>
        <p:spPr/>
        <p:txBody>
          <a:bodyPr>
            <a:noAutofit/>
          </a:bodyPr>
          <a:lstStyle/>
          <a:p>
            <a:r>
              <a:rPr lang="en-US" sz="2800" dirty="0" smtClean="0">
                <a:solidFill>
                  <a:schemeClr val="tx1"/>
                </a:solidFill>
              </a:rPr>
              <a:t>Continuation on Pigeon </a:t>
            </a:r>
            <a:r>
              <a:rPr lang="en-US" sz="2800" dirty="0">
                <a:solidFill>
                  <a:schemeClr val="tx1"/>
                </a:solidFill>
              </a:rPr>
              <a:t>Company’s </a:t>
            </a:r>
            <a:r>
              <a:rPr lang="en-US" sz="2800" dirty="0" smtClean="0">
                <a:solidFill>
                  <a:schemeClr val="tx1"/>
                </a:solidFill>
              </a:rPr>
              <a:t>SWOT…</a:t>
            </a:r>
            <a:endParaRPr lang="en-US" sz="2800" dirty="0"/>
          </a:p>
        </p:txBody>
      </p:sp>
    </p:spTree>
    <p:extLst>
      <p:ext uri="{BB962C8B-B14F-4D97-AF65-F5344CB8AC3E}">
        <p14:creationId xmlns:p14="http://schemas.microsoft.com/office/powerpoint/2010/main" xmlns="" val="686169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Target </a:t>
            </a:r>
            <a:r>
              <a:rPr lang="en-US" sz="2800" dirty="0" smtClean="0">
                <a:solidFill>
                  <a:schemeClr val="tx1"/>
                </a:solidFill>
              </a:rPr>
              <a:t>customers</a:t>
            </a:r>
            <a:endParaRPr lang="en-US" sz="2800" dirty="0"/>
          </a:p>
        </p:txBody>
      </p:sp>
      <p:sp>
        <p:nvSpPr>
          <p:cNvPr id="2" name="Content Placeholder 1"/>
          <p:cNvSpPr>
            <a:spLocks noGrp="1"/>
          </p:cNvSpPr>
          <p:nvPr>
            <p:ph sz="quarter" idx="13"/>
          </p:nvPr>
        </p:nvSpPr>
        <p:spPr/>
        <p:txBody>
          <a:bodyPr>
            <a:normAutofit/>
          </a:bodyPr>
          <a:lstStyle/>
          <a:p>
            <a:r>
              <a:rPr lang="en-US" sz="2000" dirty="0" smtClean="0">
                <a:solidFill>
                  <a:schemeClr val="tx1"/>
                </a:solidFill>
              </a:rPr>
              <a:t>Mothers </a:t>
            </a:r>
            <a:r>
              <a:rPr lang="en-US" sz="2000" dirty="0">
                <a:solidFill>
                  <a:schemeClr val="tx1"/>
                </a:solidFill>
              </a:rPr>
              <a:t>who have babies of ages three years and bellow</a:t>
            </a:r>
          </a:p>
          <a:p>
            <a:r>
              <a:rPr lang="en-US" sz="2000" dirty="0">
                <a:solidFill>
                  <a:schemeClr val="tx1"/>
                </a:solidFill>
              </a:rPr>
              <a:t>Mothers with children aged 4 to 12 </a:t>
            </a:r>
            <a:r>
              <a:rPr lang="en-US" sz="2000" dirty="0" smtClean="0">
                <a:solidFill>
                  <a:schemeClr val="tx1"/>
                </a:solidFill>
              </a:rPr>
              <a:t>years</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645025" y="2209800"/>
            <a:ext cx="3822700" cy="3417633"/>
          </a:xfrm>
        </p:spPr>
      </p:pic>
    </p:spTree>
    <p:extLst>
      <p:ext uri="{BB962C8B-B14F-4D97-AF65-F5344CB8AC3E}">
        <p14:creationId xmlns:p14="http://schemas.microsoft.com/office/powerpoint/2010/main" xmlns="" val="62601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438400"/>
            <a:ext cx="7408333" cy="3450696"/>
          </a:xfrm>
        </p:spPr>
        <p:txBody>
          <a:bodyPr>
            <a:normAutofit/>
          </a:bodyPr>
          <a:lstStyle/>
          <a:p>
            <a:pPr marL="0" indent="0" algn="ctr">
              <a:buNone/>
            </a:pPr>
            <a:r>
              <a:rPr lang="en-US" sz="2000" dirty="0" smtClean="0">
                <a:solidFill>
                  <a:schemeClr val="tx1"/>
                </a:solidFill>
              </a:rPr>
              <a:t>Objectives</a:t>
            </a:r>
            <a:endParaRPr lang="en-US" sz="2000" dirty="0">
              <a:solidFill>
                <a:schemeClr val="tx1"/>
              </a:solidFill>
            </a:endParaRPr>
          </a:p>
          <a:p>
            <a:r>
              <a:rPr lang="en-US" sz="2000" dirty="0">
                <a:solidFill>
                  <a:schemeClr val="tx1"/>
                </a:solidFill>
              </a:rPr>
              <a:t>MYB Company marketing team has outlined quite attainable objectives, and these include:</a:t>
            </a:r>
          </a:p>
          <a:p>
            <a:r>
              <a:rPr lang="en-US" sz="2000" dirty="0">
                <a:solidFill>
                  <a:schemeClr val="tx1"/>
                </a:solidFill>
              </a:rPr>
              <a:t>To increase the firm’s market share by 3% in the first year</a:t>
            </a:r>
          </a:p>
          <a:p>
            <a:r>
              <a:rPr lang="en-US" sz="2000" dirty="0">
                <a:solidFill>
                  <a:schemeClr val="tx1"/>
                </a:solidFill>
              </a:rPr>
              <a:t>To attain sales over 7 million dollars in the first </a:t>
            </a:r>
            <a:r>
              <a:rPr lang="en-US" sz="2000" dirty="0" smtClean="0">
                <a:solidFill>
                  <a:schemeClr val="tx1"/>
                </a:solidFill>
              </a:rPr>
              <a:t>year.</a:t>
            </a:r>
          </a:p>
          <a:p>
            <a:endParaRPr lang="en-US" sz="2000" dirty="0">
              <a:solidFill>
                <a:schemeClr val="tx1"/>
              </a:solidFill>
            </a:endParaRPr>
          </a:p>
        </p:txBody>
      </p:sp>
      <p:sp>
        <p:nvSpPr>
          <p:cNvPr id="3" name="Title 2"/>
          <p:cNvSpPr>
            <a:spLocks noGrp="1"/>
          </p:cNvSpPr>
          <p:nvPr>
            <p:ph type="title"/>
          </p:nvPr>
        </p:nvSpPr>
        <p:spPr>
          <a:xfrm>
            <a:off x="457200" y="685800"/>
            <a:ext cx="8229600" cy="1252728"/>
          </a:xfrm>
        </p:spPr>
        <p:txBody>
          <a:bodyPr>
            <a:normAutofit/>
          </a:bodyPr>
          <a:lstStyle/>
          <a:p>
            <a:r>
              <a:rPr lang="en-US" sz="2800" dirty="0">
                <a:solidFill>
                  <a:schemeClr val="tx1"/>
                </a:solidFill>
              </a:rPr>
              <a:t>Planning</a:t>
            </a:r>
            <a:br>
              <a:rPr lang="en-US" sz="2800" dirty="0">
                <a:solidFill>
                  <a:schemeClr val="tx1"/>
                </a:solidFill>
              </a:rPr>
            </a:br>
            <a:endParaRPr lang="en-US" sz="2800" dirty="0"/>
          </a:p>
        </p:txBody>
      </p:sp>
    </p:spTree>
    <p:extLst>
      <p:ext uri="{BB962C8B-B14F-4D97-AF65-F5344CB8AC3E}">
        <p14:creationId xmlns:p14="http://schemas.microsoft.com/office/powerpoint/2010/main" xmlns="" val="3236281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209800"/>
            <a:ext cx="7408333" cy="3450696"/>
          </a:xfrm>
        </p:spPr>
        <p:txBody>
          <a:bodyPr>
            <a:normAutofit/>
          </a:bodyPr>
          <a:lstStyle/>
          <a:p>
            <a:pPr marL="0" indent="0" algn="ctr">
              <a:buNone/>
            </a:pPr>
            <a:r>
              <a:rPr lang="en-US" sz="2000" dirty="0">
                <a:solidFill>
                  <a:schemeClr val="tx1"/>
                </a:solidFill>
              </a:rPr>
              <a:t>Marketing strategies</a:t>
            </a:r>
          </a:p>
          <a:p>
            <a:r>
              <a:rPr lang="en-US" sz="2000" dirty="0">
                <a:solidFill>
                  <a:schemeClr val="tx1"/>
                </a:solidFill>
              </a:rPr>
              <a:t>The Chief Executive Officer will introduce a new product</a:t>
            </a:r>
          </a:p>
          <a:p>
            <a:r>
              <a:rPr lang="en-US" sz="2000" dirty="0">
                <a:solidFill>
                  <a:schemeClr val="tx1"/>
                </a:solidFill>
              </a:rPr>
              <a:t>Apply penetration pricing</a:t>
            </a:r>
          </a:p>
          <a:p>
            <a:r>
              <a:rPr lang="en-US" sz="2000" dirty="0">
                <a:solidFill>
                  <a:schemeClr val="tx1"/>
                </a:solidFill>
              </a:rPr>
              <a:t>Extensive advertising (Chaudhary et al., 2018)</a:t>
            </a:r>
          </a:p>
          <a:p>
            <a:r>
              <a:rPr lang="en-US" sz="2000" dirty="0">
                <a:solidFill>
                  <a:schemeClr val="tx1"/>
                </a:solidFill>
              </a:rPr>
              <a:t>Enhance expanded distribution.</a:t>
            </a:r>
          </a:p>
          <a:p>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smtClean="0">
                <a:solidFill>
                  <a:schemeClr val="tx1"/>
                </a:solidFill>
              </a:rPr>
              <a:t>Continuation on Planning…</a:t>
            </a:r>
            <a:endParaRPr lang="en-US" sz="2800" dirty="0"/>
          </a:p>
        </p:txBody>
      </p:sp>
    </p:spTree>
    <p:extLst>
      <p:ext uri="{BB962C8B-B14F-4D97-AF65-F5344CB8AC3E}">
        <p14:creationId xmlns:p14="http://schemas.microsoft.com/office/powerpoint/2010/main" xmlns="" val="3122402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524000"/>
            <a:ext cx="7408333" cy="5105400"/>
          </a:xfrm>
        </p:spPr>
        <p:txBody>
          <a:bodyPr>
            <a:noAutofit/>
          </a:bodyPr>
          <a:lstStyle/>
          <a:p>
            <a:pPr marL="0" indent="0">
              <a:buNone/>
            </a:pPr>
            <a:r>
              <a:rPr lang="en-US" sz="2000" dirty="0" smtClean="0">
                <a:solidFill>
                  <a:schemeClr val="tx1"/>
                </a:solidFill>
              </a:rPr>
              <a:t>Product </a:t>
            </a:r>
            <a:endParaRPr lang="en-US" sz="2000" dirty="0">
              <a:solidFill>
                <a:schemeClr val="tx1"/>
              </a:solidFill>
            </a:endParaRPr>
          </a:p>
          <a:p>
            <a:pPr lvl="1"/>
            <a:r>
              <a:rPr lang="en-US" sz="2000" dirty="0">
                <a:solidFill>
                  <a:schemeClr val="tx1"/>
                </a:solidFill>
              </a:rPr>
              <a:t>Three different designs of 110g, 500g, and 1500g packets of MYB will be provided within the first </a:t>
            </a:r>
            <a:r>
              <a:rPr lang="en-US" sz="2000" dirty="0" smtClean="0">
                <a:solidFill>
                  <a:schemeClr val="tx1"/>
                </a:solidFill>
              </a:rPr>
              <a:t>year.</a:t>
            </a:r>
            <a:endParaRPr lang="en-US" sz="2000" dirty="0">
              <a:solidFill>
                <a:schemeClr val="tx1"/>
              </a:solidFill>
            </a:endParaRPr>
          </a:p>
          <a:p>
            <a:pPr marL="0" indent="0">
              <a:buNone/>
            </a:pPr>
            <a:r>
              <a:rPr lang="en-US" sz="2000" dirty="0">
                <a:solidFill>
                  <a:schemeClr val="tx1"/>
                </a:solidFill>
              </a:rPr>
              <a:t>Price </a:t>
            </a:r>
          </a:p>
          <a:p>
            <a:pPr lvl="1"/>
            <a:r>
              <a:rPr lang="en-US" sz="2000" dirty="0">
                <a:solidFill>
                  <a:schemeClr val="tx1"/>
                </a:solidFill>
              </a:rPr>
              <a:t>The MYB detergent will be sold for a suggested retail price of 4 SR, 14 SR and 35 SR for 110g, 500g, and 1500g per packets respectively.</a:t>
            </a:r>
          </a:p>
          <a:p>
            <a:pPr marL="0" indent="0">
              <a:buNone/>
            </a:pPr>
            <a:r>
              <a:rPr lang="en-US" sz="2000" dirty="0">
                <a:solidFill>
                  <a:schemeClr val="tx1"/>
                </a:solidFill>
              </a:rPr>
              <a:t>Place</a:t>
            </a:r>
          </a:p>
          <a:p>
            <a:pPr lvl="1"/>
            <a:r>
              <a:rPr lang="en-US" sz="2000" dirty="0">
                <a:solidFill>
                  <a:schemeClr val="tx1"/>
                </a:solidFill>
              </a:rPr>
              <a:t>Our distribution will place in at least 75 per cent of locations in Saudi Arabia (Chernev, 2015). </a:t>
            </a:r>
          </a:p>
          <a:p>
            <a:pPr marL="0" indent="0">
              <a:buNone/>
            </a:pPr>
            <a:r>
              <a:rPr lang="en-US" sz="2000" dirty="0">
                <a:solidFill>
                  <a:schemeClr val="tx1"/>
                </a:solidFill>
              </a:rPr>
              <a:t>Promotion</a:t>
            </a:r>
          </a:p>
          <a:p>
            <a:pPr lvl="1"/>
            <a:r>
              <a:rPr lang="en-US" sz="2000" dirty="0">
                <a:solidFill>
                  <a:schemeClr val="tx1"/>
                </a:solidFill>
              </a:rPr>
              <a:t>A sales trainer will be hired to train the sales force in the new product. </a:t>
            </a:r>
          </a:p>
          <a:p>
            <a:pPr lvl="1"/>
            <a:r>
              <a:rPr lang="en-US" sz="2000" dirty="0">
                <a:solidFill>
                  <a:schemeClr val="tx1"/>
                </a:solidFill>
              </a:rPr>
              <a:t>Four sales representatives will be hired to assist in the development of new distribution outlets</a:t>
            </a:r>
            <a:r>
              <a:rPr lang="en-US" sz="2000" dirty="0" smtClean="0">
                <a:solidFill>
                  <a:schemeClr val="tx1"/>
                </a:solidFill>
              </a:rPr>
              <a:t>. </a:t>
            </a:r>
            <a:endParaRPr lang="en-US" sz="2000" dirty="0">
              <a:solidFill>
                <a:schemeClr val="tx1"/>
              </a:solidFill>
            </a:endParaRPr>
          </a:p>
          <a:p>
            <a:endParaRPr lang="en-US" sz="2000" dirty="0">
              <a:solidFill>
                <a:schemeClr val="tx1"/>
              </a:solidFill>
            </a:endParaRPr>
          </a:p>
        </p:txBody>
      </p:sp>
      <p:sp>
        <p:nvSpPr>
          <p:cNvPr id="3" name="Title 2"/>
          <p:cNvSpPr>
            <a:spLocks noGrp="1"/>
          </p:cNvSpPr>
          <p:nvPr>
            <p:ph type="title"/>
          </p:nvPr>
        </p:nvSpPr>
        <p:spPr/>
        <p:txBody>
          <a:bodyPr>
            <a:normAutofit/>
          </a:bodyPr>
          <a:lstStyle/>
          <a:p>
            <a:pPr marL="0" indent="0"/>
            <a:r>
              <a:rPr lang="en-US" sz="2800" dirty="0">
                <a:solidFill>
                  <a:schemeClr val="tx1"/>
                </a:solidFill>
              </a:rPr>
              <a:t>Action plan</a:t>
            </a:r>
          </a:p>
        </p:txBody>
      </p:sp>
    </p:spTree>
    <p:extLst>
      <p:ext uri="{BB962C8B-B14F-4D97-AF65-F5344CB8AC3E}">
        <p14:creationId xmlns:p14="http://schemas.microsoft.com/office/powerpoint/2010/main" xmlns="" val="2275619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209800"/>
            <a:ext cx="7408333" cy="3450696"/>
          </a:xfrm>
        </p:spPr>
        <p:txBody>
          <a:bodyPr>
            <a:normAutofit/>
          </a:bodyPr>
          <a:lstStyle/>
          <a:p>
            <a:r>
              <a:rPr lang="en-US" sz="2000" dirty="0" smtClean="0">
                <a:solidFill>
                  <a:schemeClr val="tx1"/>
                </a:solidFill>
              </a:rPr>
              <a:t>MYB </a:t>
            </a:r>
            <a:r>
              <a:rPr lang="en-US" sz="2000" dirty="0">
                <a:solidFill>
                  <a:schemeClr val="tx1"/>
                </a:solidFill>
              </a:rPr>
              <a:t>Company stands a chance to shine in this competitive industry.</a:t>
            </a:r>
          </a:p>
          <a:p>
            <a:r>
              <a:rPr lang="en-US" sz="2000" dirty="0">
                <a:solidFill>
                  <a:schemeClr val="tx1"/>
                </a:solidFill>
              </a:rPr>
              <a:t>MYB Company may encounter increased market share.</a:t>
            </a:r>
          </a:p>
          <a:p>
            <a:r>
              <a:rPr lang="en-US" sz="2000" dirty="0">
                <a:solidFill>
                  <a:schemeClr val="tx1"/>
                </a:solidFill>
              </a:rPr>
              <a:t>The company may encounter challenging in tracking market tastes in MYB product.</a:t>
            </a:r>
          </a:p>
          <a:p>
            <a:r>
              <a:rPr lang="en-US" sz="2000" dirty="0">
                <a:solidFill>
                  <a:schemeClr val="tx1"/>
                </a:solidFill>
              </a:rPr>
              <a:t>Creativity and innovative designs must be embraced</a:t>
            </a:r>
            <a:r>
              <a:rPr lang="en-US" sz="2000" dirty="0" smtClean="0">
                <a:solidFill>
                  <a:schemeClr val="tx1"/>
                </a:solidFill>
              </a:rPr>
              <a:t>.</a:t>
            </a:r>
            <a:endParaRPr lang="en-US" sz="2000" dirty="0">
              <a:solidFill>
                <a:schemeClr val="tx1"/>
              </a:solidFill>
            </a:endParaRPr>
          </a:p>
        </p:txBody>
      </p:sp>
      <p:sp>
        <p:nvSpPr>
          <p:cNvPr id="3" name="Title 2"/>
          <p:cNvSpPr>
            <a:spLocks noGrp="1"/>
          </p:cNvSpPr>
          <p:nvPr>
            <p:ph type="title"/>
          </p:nvPr>
        </p:nvSpPr>
        <p:spPr>
          <a:xfrm>
            <a:off x="457200" y="304800"/>
            <a:ext cx="8229600" cy="1252728"/>
          </a:xfrm>
        </p:spPr>
        <p:txBody>
          <a:bodyPr>
            <a:normAutofit/>
          </a:bodyPr>
          <a:lstStyle/>
          <a:p>
            <a:r>
              <a:rPr lang="en-US" sz="2800" dirty="0">
                <a:solidFill>
                  <a:schemeClr val="tx1"/>
                </a:solidFill>
              </a:rPr>
              <a:t>Conclusion</a:t>
            </a:r>
            <a:endParaRPr lang="en-US" sz="2800" dirty="0"/>
          </a:p>
        </p:txBody>
      </p:sp>
    </p:spTree>
    <p:extLst>
      <p:ext uri="{BB962C8B-B14F-4D97-AF65-F5344CB8AC3E}">
        <p14:creationId xmlns:p14="http://schemas.microsoft.com/office/powerpoint/2010/main" xmlns="" val="1086274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0600" y="1752600"/>
            <a:ext cx="7408333" cy="3450696"/>
          </a:xfrm>
        </p:spPr>
        <p:txBody>
          <a:bodyPr>
            <a:normAutofit/>
          </a:bodyPr>
          <a:lstStyle/>
          <a:p>
            <a:pPr marL="0" indent="0">
              <a:buNone/>
            </a:pPr>
            <a:r>
              <a:rPr lang="en-US" sz="2000" dirty="0" smtClean="0">
                <a:solidFill>
                  <a:schemeClr val="tx1"/>
                </a:solidFill>
              </a:rPr>
              <a:t>Chaudhary</a:t>
            </a:r>
            <a:r>
              <a:rPr lang="en-US" sz="2000" dirty="0">
                <a:solidFill>
                  <a:schemeClr val="tx1"/>
                </a:solidFill>
              </a:rPr>
              <a:t>, M., Ghouse, S. M., &amp; Durrah, O. (2018). Young Arab consumers: an analysis of family buying process in Oman. </a:t>
            </a:r>
            <a:r>
              <a:rPr lang="en-US" sz="2000" i="1" dirty="0">
                <a:solidFill>
                  <a:schemeClr val="tx1"/>
                </a:solidFill>
              </a:rPr>
              <a:t>Young Consumers</a:t>
            </a:r>
            <a:r>
              <a:rPr lang="en-US" sz="2000" dirty="0">
                <a:solidFill>
                  <a:schemeClr val="tx1"/>
                </a:solidFill>
              </a:rPr>
              <a:t>, </a:t>
            </a:r>
            <a:r>
              <a:rPr lang="en-US" sz="2000" i="1" dirty="0">
                <a:solidFill>
                  <a:schemeClr val="tx1"/>
                </a:solidFill>
              </a:rPr>
              <a:t>19</a:t>
            </a:r>
            <a:r>
              <a:rPr lang="en-US" sz="2000" dirty="0">
                <a:solidFill>
                  <a:schemeClr val="tx1"/>
                </a:solidFill>
              </a:rPr>
              <a:t>(1), 1-18.</a:t>
            </a:r>
          </a:p>
          <a:p>
            <a:pPr marL="0" indent="0">
              <a:buNone/>
            </a:pPr>
            <a:r>
              <a:rPr lang="en-US" sz="2000" dirty="0">
                <a:solidFill>
                  <a:schemeClr val="tx1"/>
                </a:solidFill>
              </a:rPr>
              <a:t>Chernev, A. (2015). </a:t>
            </a:r>
            <a:r>
              <a:rPr lang="en-US" sz="2000" i="1" dirty="0">
                <a:solidFill>
                  <a:schemeClr val="tx1"/>
                </a:solidFill>
              </a:rPr>
              <a:t>The marketing plan handbook</a:t>
            </a:r>
            <a:r>
              <a:rPr lang="en-US" sz="2000" dirty="0">
                <a:solidFill>
                  <a:schemeClr val="tx1"/>
                </a:solidFill>
              </a:rPr>
              <a:t>. Cerebellum Press.</a:t>
            </a:r>
          </a:p>
          <a:p>
            <a:pPr marL="0" indent="0">
              <a:buNone/>
            </a:pPr>
            <a:r>
              <a:rPr lang="en-US" sz="2000" dirty="0">
                <a:solidFill>
                  <a:schemeClr val="tx1"/>
                </a:solidFill>
              </a:rPr>
              <a:t>Fahy, J., &amp; Jobber, D. (2015). Foundations of marketing.</a:t>
            </a:r>
          </a:p>
          <a:p>
            <a:pPr marL="0" indent="0">
              <a:buNone/>
            </a:pPr>
            <a:r>
              <a:rPr lang="en-US" sz="2000" dirty="0">
                <a:solidFill>
                  <a:schemeClr val="tx1"/>
                </a:solidFill>
              </a:rPr>
              <a:t>McDONALD, M. A. L. C. O. L. M. (2016). Strategic marketing planning: theory and practice. In </a:t>
            </a:r>
            <a:r>
              <a:rPr lang="en-US" sz="2000" i="1" dirty="0">
                <a:solidFill>
                  <a:schemeClr val="tx1"/>
                </a:solidFill>
              </a:rPr>
              <a:t>The marketing book</a:t>
            </a:r>
            <a:r>
              <a:rPr lang="en-US" sz="2000" dirty="0">
                <a:solidFill>
                  <a:schemeClr val="tx1"/>
                </a:solidFill>
              </a:rPr>
              <a:t> (pp. 108-142). Routledge.</a:t>
            </a:r>
          </a:p>
          <a:p>
            <a:pPr marL="0" indent="0">
              <a:buNone/>
            </a:pPr>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References</a:t>
            </a:r>
            <a:endParaRPr lang="en-US" sz="2800" dirty="0"/>
          </a:p>
        </p:txBody>
      </p:sp>
    </p:spTree>
    <p:extLst>
      <p:ext uri="{BB962C8B-B14F-4D97-AF65-F5344CB8AC3E}">
        <p14:creationId xmlns:p14="http://schemas.microsoft.com/office/powerpoint/2010/main" xmlns="" val="516428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Custom 3">
      <a:majorFont>
        <a:latin typeface="Times New Roman"/>
        <a:ea typeface=""/>
        <a:cs typeface=""/>
      </a:majorFont>
      <a:minorFont>
        <a:latin typeface="Times New Roman"/>
        <a:ea typeface=""/>
        <a:cs typeface=""/>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TotalTime>
  <Words>2324</Words>
  <Application>Microsoft Office PowerPoint</Application>
  <PresentationFormat>On-screen Show (4:3)</PresentationFormat>
  <Paragraphs>186</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Waveform</vt:lpstr>
      <vt:lpstr>Marketing Plan  MYB Detergent</vt:lpstr>
      <vt:lpstr>A Brief about MYB Company</vt:lpstr>
      <vt:lpstr>Mission Statement </vt:lpstr>
      <vt:lpstr>Vision </vt:lpstr>
      <vt:lpstr>Product Description </vt:lpstr>
      <vt:lpstr>Targeted customers </vt:lpstr>
      <vt:lpstr>Pricing strategy </vt:lpstr>
      <vt:lpstr>SWOT analysis of MYB Company</vt:lpstr>
      <vt:lpstr>Continuation on SWOT analysis of MYB Company…</vt:lpstr>
      <vt:lpstr>Continuation on SWOT analysis of MYB Company…</vt:lpstr>
      <vt:lpstr>Continuation on SWOT analysis of MYB Company…</vt:lpstr>
      <vt:lpstr>Competitor analysis</vt:lpstr>
      <vt:lpstr>Continuation on competitor analysis…</vt:lpstr>
      <vt:lpstr>Pigeon’s pricing strategy </vt:lpstr>
      <vt:lpstr>Pigeon Company’s SWOT</vt:lpstr>
      <vt:lpstr>Continuation on Pigeon Company’s SWOT…</vt:lpstr>
      <vt:lpstr>Target customers</vt:lpstr>
      <vt:lpstr>Planning </vt:lpstr>
      <vt:lpstr>Continuation on Planning…</vt:lpstr>
      <vt:lpstr>Action plan</vt:lpstr>
      <vt:lpstr>Conclusion</vt:lpstr>
      <vt:lpstr>References</vt:lpstr>
    </vt:vector>
  </TitlesOfParts>
  <Company>Ministry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Plan  MYB Detergent</dc:title>
  <dc:creator>HP</dc:creator>
  <cp:lastModifiedBy>ADM</cp:lastModifiedBy>
  <cp:revision>15</cp:revision>
  <dcterms:created xsi:type="dcterms:W3CDTF">2019-06-25T13:39:55Z</dcterms:created>
  <dcterms:modified xsi:type="dcterms:W3CDTF">2019-06-25T17:28:16Z</dcterms:modified>
</cp:coreProperties>
</file>